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95" r:id="rId2"/>
    <p:sldId id="296" r:id="rId3"/>
    <p:sldId id="311" r:id="rId4"/>
    <p:sldId id="313" r:id="rId5"/>
    <p:sldId id="297" r:id="rId6"/>
    <p:sldId id="300" r:id="rId7"/>
    <p:sldId id="312" r:id="rId8"/>
    <p:sldId id="316" r:id="rId9"/>
    <p:sldId id="315" r:id="rId10"/>
  </p:sldIdLst>
  <p:sldSz cx="12192000" cy="6858000"/>
  <p:notesSz cx="6858000" cy="9144000"/>
  <p:defaultTextStyle>
    <a:defPPr>
      <a:defRPr lang="zh-CN"/>
    </a:defPPr>
    <a:lvl1pPr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1pPr>
    <a:lvl2pPr marL="457200"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2pPr>
    <a:lvl3pPr marL="914400"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3pPr>
    <a:lvl4pPr marL="1371600"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4pPr>
    <a:lvl5pPr marL="1828800"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 peng" initials="Jp"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3"/>
    <p:restoredTop sz="73837"/>
  </p:normalViewPr>
  <p:slideViewPr>
    <p:cSldViewPr snapToGrid="0">
      <p:cViewPr varScale="1">
        <p:scale>
          <a:sx n="42" d="100"/>
          <a:sy n="42" d="100"/>
        </p:scale>
        <p:origin x="562"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1800" cy="458788"/>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atin typeface="Calibri" pitchFamily="34" charset="0"/>
                <a:ea typeface="宋体" pitchFamily="2" charset="-122"/>
              </a:defRPr>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latin typeface="Calibri" pitchFamily="34" charset="0"/>
                <a:ea typeface="宋体" pitchFamily="2" charset="-122"/>
              </a:defRPr>
            </a:lvl1pPr>
          </a:lstStyle>
          <a:p>
            <a:pPr>
              <a:defRPr/>
            </a:pPr>
            <a:fld id="{725441C4-6C06-A342-85C7-2C16826573E1}" type="datetimeFigureOut">
              <a:rPr lang="zh-CN" altLang="en-US"/>
              <a:pPr>
                <a:defRPr/>
              </a:pPr>
              <a:t>2017/12/8</a:t>
            </a:fld>
            <a:endParaRPr lang="zh-CN" altLang="en-US"/>
          </a:p>
        </p:txBody>
      </p:sp>
      <p:sp>
        <p:nvSpPr>
          <p:cNvPr id="28676"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sp>
      <p:sp>
        <p:nvSpPr>
          <p:cNvPr id="2053" name="备注占位符 4"/>
          <p:cNvSpPr>
            <a:spLocks noGrp="1" noChangeArrowheads="1"/>
          </p:cNvSpPr>
          <p:nvPr>
            <p:ph type="body" sz="quarter" idx="3"/>
          </p:nvPr>
        </p:nvSpPr>
        <p:spPr bwMode="auto">
          <a:xfrm>
            <a:off x="685800" y="4400550"/>
            <a:ext cx="5486400" cy="3600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latin typeface="Calibri" pitchFamily="34" charset="0"/>
                <a:ea typeface="宋体" pitchFamily="2" charset="-122"/>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1" hangingPunct="1">
              <a:defRPr sz="1200"/>
            </a:lvl1pPr>
          </a:lstStyle>
          <a:p>
            <a:fld id="{EFBB4DAE-94C5-3C4E-B291-40853DD06293}" type="slidenum">
              <a:rPr lang="zh-CN" altLang="en-US"/>
              <a:pPr/>
              <a:t>‹#›</a:t>
            </a:fld>
            <a:endParaRPr lang="zh-CN" altLang="en-US"/>
          </a:p>
        </p:txBody>
      </p:sp>
    </p:spTree>
    <p:extLst>
      <p:ext uri="{BB962C8B-B14F-4D97-AF65-F5344CB8AC3E}">
        <p14:creationId xmlns:p14="http://schemas.microsoft.com/office/powerpoint/2010/main" val="17195054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ech.sina.com.cn/roll/2017-06-07/doc-ifyfuzym8222237.s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top.chinadaily.com.cn/2016-04/18/content_24628176.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yuyidata.com/blog/y-ai-aaa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dirty="0">
              <a:latin typeface="Calibri" charset="0"/>
              <a:ea typeface="宋体" charset="0"/>
            </a:endParaRPr>
          </a:p>
        </p:txBody>
      </p:sp>
      <p:sp>
        <p:nvSpPr>
          <p:cNvPr id="297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r" eaLnBrk="1" hangingPunct="1"/>
            <a:fld id="{19FB3C61-C768-3B46-B6EA-6A34C9984275}" type="slidenum">
              <a:rPr lang="zh-CN" altLang="en-US" sz="1200"/>
              <a:pPr algn="r" eaLnBrk="1" hangingPunct="1"/>
              <a:t>1</a:t>
            </a:fld>
            <a:endParaRPr lang="zh-CN" altLang="en-US" sz="1200"/>
          </a:p>
        </p:txBody>
      </p:sp>
    </p:spTree>
    <p:extLst>
      <p:ext uri="{BB962C8B-B14F-4D97-AF65-F5344CB8AC3E}">
        <p14:creationId xmlns:p14="http://schemas.microsoft.com/office/powerpoint/2010/main" val="1473861463"/>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effectLst/>
              </a:rPr>
              <a:t>微软的人工智能小冰推出了“个人”诗集</a:t>
            </a:r>
            <a:r>
              <a:rPr lang="en-US" altLang="zh-CN" dirty="0" smtClean="0">
                <a:effectLst/>
              </a:rPr>
              <a:t>《</a:t>
            </a:r>
            <a:r>
              <a:rPr lang="zh-CN" altLang="en-US" dirty="0" smtClean="0">
                <a:effectLst/>
              </a:rPr>
              <a:t>阳光失了玻璃窗</a:t>
            </a:r>
            <a:r>
              <a:rPr lang="en-US" altLang="zh-CN" dirty="0" smtClean="0">
                <a:effectLst/>
              </a:rPr>
              <a:t>》</a:t>
            </a:r>
            <a:r>
              <a:rPr lang="zh-CN" altLang="en-US" dirty="0" smtClean="0">
                <a:effectLst/>
              </a:rPr>
              <a:t>，在网络上发现了这本人工智能诗集的电子盗版，掌阅科技盗用了这本诗集的版权，在</a:t>
            </a:r>
            <a:r>
              <a:rPr lang="en-US" altLang="zh-CN" dirty="0" smtClean="0">
                <a:effectLst/>
              </a:rPr>
              <a:t>APP</a:t>
            </a:r>
            <a:r>
              <a:rPr lang="zh-CN" altLang="en-US" dirty="0" smtClean="0">
                <a:effectLst/>
              </a:rPr>
              <a:t>上自主发布，还有一些网友在威风客户端上传小冰诗集盗版的链接</a:t>
            </a:r>
            <a:r>
              <a:rPr lang="en-US" altLang="zh-CN" dirty="0" smtClean="0">
                <a:effectLst/>
              </a:rPr>
              <a:t>【</a:t>
            </a:r>
            <a:r>
              <a:rPr lang="zh-CN" altLang="en-US" dirty="0" smtClean="0">
                <a:effectLst/>
              </a:rPr>
              <a:t>微软小冰新诗集版权遭侵犯，人工智能的著作权应被保护</a:t>
            </a:r>
            <a:r>
              <a:rPr lang="en-US" altLang="zh-CN" sz="1200" u="sng" kern="1200" dirty="0" smtClean="0">
                <a:solidFill>
                  <a:schemeClr val="tx1"/>
                </a:solidFill>
                <a:effectLst/>
                <a:latin typeface="Calibri" pitchFamily="34" charset="0"/>
                <a:ea typeface="宋体" pitchFamily="2" charset="-122"/>
                <a:cs typeface="+mn-cs"/>
                <a:hlinkClick r:id="rId3"/>
              </a:rPr>
              <a:t>http://tech.sina.com.cn/roll/2017-06-07/doc-ifyfuzym8222237.shtml</a:t>
            </a:r>
            <a:r>
              <a:rPr lang="en-US" altLang="zh-CN" dirty="0" smtClean="0">
                <a:effectLst/>
              </a:rPr>
              <a:t>】</a:t>
            </a:r>
            <a:r>
              <a:rPr lang="zh-CN" altLang="en-US" dirty="0" smtClean="0">
                <a:effectLst/>
              </a:rPr>
              <a:t>。而现阶段国内没有关于保护人工智能的著作权的相关法律，不能有效打击和杜绝这样的盗版行为，不利于人工智能文学作品创作的发展，所以关于人工智能的著作权立法迫在眉睫。据中新网</a:t>
            </a:r>
            <a:r>
              <a:rPr lang="en-US" altLang="zh-CN" dirty="0" smtClean="0">
                <a:effectLst/>
              </a:rPr>
              <a:t>4</a:t>
            </a:r>
            <a:r>
              <a:rPr lang="zh-CN" altLang="en-US" dirty="0" smtClean="0">
                <a:effectLst/>
              </a:rPr>
              <a:t>月</a:t>
            </a:r>
            <a:r>
              <a:rPr lang="en-US" altLang="zh-CN" dirty="0" smtClean="0">
                <a:effectLst/>
              </a:rPr>
              <a:t>18</a:t>
            </a:r>
            <a:r>
              <a:rPr lang="zh-CN" altLang="en-US" dirty="0" smtClean="0">
                <a:effectLst/>
              </a:rPr>
              <a:t>日援引日媒报道，日本政府下属的知识产权战略本部将讨论制定对人工智能</a:t>
            </a:r>
            <a:r>
              <a:rPr lang="en-US" altLang="zh-CN" dirty="0" smtClean="0">
                <a:effectLst/>
              </a:rPr>
              <a:t>(AI)</a:t>
            </a:r>
            <a:r>
              <a:rPr lang="zh-CN" altLang="en-US" dirty="0" smtClean="0">
                <a:effectLst/>
              </a:rPr>
              <a:t>创作的音乐和小说等的权利进行保护的法律。将讨论的是建立像商标那样保护人工智能创作物的权利的新注册制度，以代替著作权，或通过修订日本</a:t>
            </a:r>
            <a:r>
              <a:rPr lang="en-US" altLang="zh-CN" dirty="0" smtClean="0">
                <a:effectLst/>
              </a:rPr>
              <a:t>《</a:t>
            </a:r>
            <a:r>
              <a:rPr lang="zh-CN" altLang="en-US" dirty="0" smtClean="0">
                <a:effectLst/>
              </a:rPr>
              <a:t>反不正当竞争法</a:t>
            </a:r>
            <a:r>
              <a:rPr lang="en-US" altLang="zh-CN" dirty="0" smtClean="0">
                <a:effectLst/>
              </a:rPr>
              <a:t>》</a:t>
            </a:r>
            <a:r>
              <a:rPr lang="zh-CN" altLang="en-US" dirty="0" smtClean="0">
                <a:effectLst/>
              </a:rPr>
              <a:t>等禁止擅自利用。获得权利的将是开发出利用人工智能来创作作品的机制的人与企业。相关人与企业将拥有要求禁止擅自利用和提出损害赔偿的权利，以使投资者能收回投资费用</a:t>
            </a:r>
            <a:r>
              <a:rPr lang="en-US" altLang="zh-CN" dirty="0" smtClean="0">
                <a:effectLst/>
              </a:rPr>
              <a:t>【</a:t>
            </a:r>
            <a:r>
              <a:rPr lang="zh-CN" altLang="en-US" dirty="0" smtClean="0">
                <a:effectLst/>
              </a:rPr>
              <a:t>人工智能创作作品该不该有著作权？ 日本拟立法</a:t>
            </a:r>
            <a:r>
              <a:rPr lang="en-US" altLang="zh-CN" sz="1200" u="sng" kern="1200" dirty="0" smtClean="0">
                <a:solidFill>
                  <a:schemeClr val="tx1"/>
                </a:solidFill>
                <a:effectLst/>
                <a:latin typeface="Calibri" pitchFamily="34" charset="0"/>
                <a:ea typeface="宋体" pitchFamily="2" charset="-122"/>
                <a:cs typeface="+mn-cs"/>
                <a:hlinkClick r:id="rId4"/>
              </a:rPr>
              <a:t>https://top.chinadaily.com.cn/2016-04/18/content_24628176.htm</a:t>
            </a:r>
            <a:r>
              <a:rPr lang="en-US" altLang="zh-CN" dirty="0" smtClean="0">
                <a:effectLst/>
              </a:rPr>
              <a:t>】</a:t>
            </a:r>
            <a:r>
              <a:rPr lang="zh-CN" altLang="en-US" dirty="0" smtClean="0">
                <a:effectLst/>
              </a:rPr>
              <a:t>。 </a:t>
            </a:r>
          </a:p>
        </p:txBody>
      </p:sp>
      <p:sp>
        <p:nvSpPr>
          <p:cNvPr id="4" name="幻灯片编号占位符 3"/>
          <p:cNvSpPr>
            <a:spLocks noGrp="1"/>
          </p:cNvSpPr>
          <p:nvPr>
            <p:ph type="sldNum" sz="quarter" idx="10"/>
          </p:nvPr>
        </p:nvSpPr>
        <p:spPr/>
        <p:txBody>
          <a:bodyPr/>
          <a:lstStyle/>
          <a:p>
            <a:fld id="{EFBB4DAE-94C5-3C4E-B291-40853DD06293}" type="slidenum">
              <a:rPr lang="zh-CN" altLang="en-US" smtClean="0"/>
              <a:pPr/>
              <a:t>3</a:t>
            </a:fld>
            <a:endParaRPr lang="zh-CN" altLang="en-US"/>
          </a:p>
        </p:txBody>
      </p:sp>
    </p:spTree>
    <p:extLst>
      <p:ext uri="{BB962C8B-B14F-4D97-AF65-F5344CB8AC3E}">
        <p14:creationId xmlns:p14="http://schemas.microsoft.com/office/powerpoint/2010/main" val="2144755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Calibri" pitchFamily="34" charset="0"/>
                <a:ea typeface="宋体" pitchFamily="2" charset="-122"/>
                <a:cs typeface="+mn-cs"/>
              </a:rPr>
              <a:t>实验</a:t>
            </a:r>
            <a:r>
              <a:rPr lang="en-US" altLang="zh-CN" sz="1200" b="1" i="0" kern="1200" dirty="0" smtClean="0">
                <a:solidFill>
                  <a:schemeClr val="tx1"/>
                </a:solidFill>
                <a:effectLst/>
                <a:latin typeface="Calibri" pitchFamily="34" charset="0"/>
                <a:ea typeface="宋体" pitchFamily="2" charset="-122"/>
                <a:cs typeface="+mn-cs"/>
              </a:rPr>
              <a:t>1</a:t>
            </a:r>
            <a:r>
              <a:rPr lang="zh-CN" altLang="en-US" sz="1200" b="1" i="0" kern="1200" dirty="0" smtClean="0">
                <a:solidFill>
                  <a:schemeClr val="tx1"/>
                </a:solidFill>
                <a:effectLst/>
                <a:latin typeface="Calibri" pitchFamily="34" charset="0"/>
                <a:ea typeface="宋体" pitchFamily="2" charset="-122"/>
                <a:cs typeface="+mn-cs"/>
              </a:rPr>
              <a:t>、</a:t>
            </a:r>
            <a:r>
              <a:rPr lang="en-US" altLang="zh-CN" sz="1200" b="1" i="0" kern="1200" dirty="0" smtClean="0">
                <a:solidFill>
                  <a:schemeClr val="tx1"/>
                </a:solidFill>
                <a:effectLst/>
                <a:latin typeface="Calibri" pitchFamily="34" charset="0"/>
                <a:ea typeface="宋体" pitchFamily="2" charset="-122"/>
                <a:cs typeface="+mn-cs"/>
              </a:rPr>
              <a:t>2</a:t>
            </a:r>
            <a:r>
              <a:rPr lang="zh-CN" altLang="en-US" sz="1200" b="1" i="0" kern="1200" dirty="0" smtClean="0">
                <a:solidFill>
                  <a:schemeClr val="tx1"/>
                </a:solidFill>
                <a:effectLst/>
                <a:latin typeface="Calibri" pitchFamily="34" charset="0"/>
                <a:ea typeface="宋体" pitchFamily="2" charset="-122"/>
                <a:cs typeface="+mn-cs"/>
              </a:rPr>
              <a:t>：</a:t>
            </a:r>
            <a:r>
              <a:rPr lang="zh-CN" altLang="en-US" sz="1200" b="0" i="0" kern="1200" dirty="0" smtClean="0">
                <a:solidFill>
                  <a:schemeClr val="tx1"/>
                </a:solidFill>
                <a:effectLst/>
                <a:latin typeface="Calibri" pitchFamily="34" charset="0"/>
                <a:ea typeface="宋体" pitchFamily="2" charset="-122"/>
                <a:cs typeface="+mn-cs"/>
              </a:rPr>
              <a:t> 来自抽象印象派艺术家的作品、选自巴塞尔艺术展的作品、</a:t>
            </a:r>
            <a:r>
              <a:rPr lang="en-US" altLang="zh-CN" sz="1200" b="0" i="0" kern="1200" dirty="0" smtClean="0">
                <a:solidFill>
                  <a:schemeClr val="tx1"/>
                </a:solidFill>
                <a:effectLst/>
                <a:latin typeface="Calibri" pitchFamily="34" charset="0"/>
                <a:ea typeface="宋体" pitchFamily="2" charset="-122"/>
                <a:cs typeface="+mn-cs"/>
              </a:rPr>
              <a:t>CAN</a:t>
            </a:r>
            <a:r>
              <a:rPr lang="zh-CN" altLang="en-US" sz="1200" b="0" i="0" kern="1200" dirty="0" smtClean="0">
                <a:solidFill>
                  <a:schemeClr val="tx1"/>
                </a:solidFill>
                <a:effectLst/>
                <a:latin typeface="Calibri" pitchFamily="34" charset="0"/>
                <a:ea typeface="宋体" pitchFamily="2" charset="-122"/>
                <a:cs typeface="+mn-cs"/>
              </a:rPr>
              <a:t>生成的图像、</a:t>
            </a:r>
            <a:r>
              <a:rPr lang="en-US" altLang="zh-CN" sz="1200" b="0" i="0" kern="1200" dirty="0" smtClean="0">
                <a:solidFill>
                  <a:schemeClr val="tx1"/>
                </a:solidFill>
                <a:effectLst/>
                <a:latin typeface="Calibri" pitchFamily="34" charset="0"/>
                <a:ea typeface="宋体" pitchFamily="2" charset="-122"/>
                <a:cs typeface="+mn-cs"/>
              </a:rPr>
              <a:t>DCGAN</a:t>
            </a:r>
            <a:r>
              <a:rPr lang="zh-CN" altLang="en-US" sz="1200" b="0" i="0" kern="1200" dirty="0" smtClean="0">
                <a:solidFill>
                  <a:schemeClr val="tx1"/>
                </a:solidFill>
                <a:effectLst/>
                <a:latin typeface="Calibri" pitchFamily="34" charset="0"/>
                <a:ea typeface="宋体" pitchFamily="2" charset="-122"/>
                <a:cs typeface="+mn-cs"/>
              </a:rPr>
              <a:t>生成的图像，一共</a:t>
            </a:r>
            <a:r>
              <a:rPr lang="en-US" altLang="zh-CN" sz="1200" b="0" i="0" kern="1200" dirty="0" smtClean="0">
                <a:solidFill>
                  <a:schemeClr val="tx1"/>
                </a:solidFill>
                <a:effectLst/>
                <a:latin typeface="Calibri" pitchFamily="34" charset="0"/>
                <a:ea typeface="宋体" pitchFamily="2" charset="-122"/>
                <a:cs typeface="+mn-cs"/>
              </a:rPr>
              <a:t>4</a:t>
            </a:r>
            <a:r>
              <a:rPr lang="zh-CN" altLang="en-US" sz="1200" b="0" i="0" kern="1200" dirty="0" smtClean="0">
                <a:solidFill>
                  <a:schemeClr val="tx1"/>
                </a:solidFill>
                <a:effectLst/>
                <a:latin typeface="Calibri" pitchFamily="34" charset="0"/>
                <a:ea typeface="宋体" pitchFamily="2" charset="-122"/>
                <a:cs typeface="+mn-cs"/>
              </a:rPr>
              <a:t>组作品，由普通人判断这些作品来自人还是电脑，并给作品打分。</a:t>
            </a:r>
          </a:p>
          <a:p>
            <a:r>
              <a:rPr lang="zh-CN" altLang="en-US" sz="1200" b="0" i="0" kern="1200" dirty="0" smtClean="0">
                <a:solidFill>
                  <a:schemeClr val="tx1"/>
                </a:solidFill>
                <a:effectLst/>
                <a:latin typeface="Calibri" pitchFamily="34" charset="0"/>
                <a:ea typeface="宋体" pitchFamily="2" charset="-122"/>
                <a:cs typeface="+mn-cs"/>
              </a:rPr>
              <a:t>结果：实验</a:t>
            </a:r>
            <a:r>
              <a:rPr lang="en-US" altLang="zh-CN" sz="1200" b="0" i="0" kern="1200" dirty="0" smtClean="0">
                <a:solidFill>
                  <a:schemeClr val="tx1"/>
                </a:solidFill>
                <a:effectLst/>
                <a:latin typeface="Calibri" pitchFamily="34" charset="0"/>
                <a:ea typeface="宋体" pitchFamily="2" charset="-122"/>
                <a:cs typeface="+mn-cs"/>
              </a:rPr>
              <a:t>1</a:t>
            </a:r>
            <a:r>
              <a:rPr lang="zh-CN" altLang="en-US" sz="1200" b="0" i="0" kern="1200" dirty="0" smtClean="0">
                <a:solidFill>
                  <a:schemeClr val="tx1"/>
                </a:solidFill>
                <a:effectLst/>
                <a:latin typeface="Calibri" pitchFamily="34" charset="0"/>
                <a:ea typeface="宋体" pitchFamily="2" charset="-122"/>
                <a:cs typeface="+mn-cs"/>
              </a:rPr>
              <a:t>里有</a:t>
            </a:r>
            <a:r>
              <a:rPr lang="en-US" altLang="zh-CN" sz="1200" b="0" i="0" kern="1200" dirty="0" smtClean="0">
                <a:solidFill>
                  <a:schemeClr val="tx1"/>
                </a:solidFill>
                <a:effectLst/>
                <a:latin typeface="Calibri" pitchFamily="34" charset="0"/>
                <a:ea typeface="宋体" pitchFamily="2" charset="-122"/>
                <a:cs typeface="+mn-cs"/>
              </a:rPr>
              <a:t>53%</a:t>
            </a:r>
            <a:r>
              <a:rPr lang="zh-CN" altLang="en-US" sz="1200" b="0" i="0" kern="1200" dirty="0" smtClean="0">
                <a:solidFill>
                  <a:schemeClr val="tx1"/>
                </a:solidFill>
                <a:effectLst/>
                <a:latin typeface="Calibri" pitchFamily="34" charset="0"/>
                <a:ea typeface="宋体" pitchFamily="2" charset="-122"/>
                <a:cs typeface="+mn-cs"/>
              </a:rPr>
              <a:t>的人认为</a:t>
            </a:r>
            <a:r>
              <a:rPr lang="en-US" altLang="zh-CN" sz="1200" b="0" i="0" kern="1200" dirty="0" smtClean="0">
                <a:solidFill>
                  <a:schemeClr val="tx1"/>
                </a:solidFill>
                <a:effectLst/>
                <a:latin typeface="Calibri" pitchFamily="34" charset="0"/>
                <a:ea typeface="宋体" pitchFamily="2" charset="-122"/>
                <a:cs typeface="+mn-cs"/>
              </a:rPr>
              <a:t>CAN</a:t>
            </a:r>
            <a:r>
              <a:rPr lang="zh-CN" altLang="en-US" sz="1200" b="0" i="0" kern="1200" dirty="0" smtClean="0">
                <a:solidFill>
                  <a:schemeClr val="tx1"/>
                </a:solidFill>
                <a:effectLst/>
                <a:latin typeface="Calibri" pitchFamily="34" charset="0"/>
                <a:ea typeface="宋体" pitchFamily="2" charset="-122"/>
                <a:cs typeface="+mn-cs"/>
              </a:rPr>
              <a:t>的图像是来自人类的，认为</a:t>
            </a:r>
            <a:r>
              <a:rPr lang="en-US" altLang="zh-CN" sz="1200" b="0" i="0" kern="1200" dirty="0" smtClean="0">
                <a:solidFill>
                  <a:schemeClr val="tx1"/>
                </a:solidFill>
                <a:effectLst/>
                <a:latin typeface="Calibri" pitchFamily="34" charset="0"/>
                <a:ea typeface="宋体" pitchFamily="2" charset="-122"/>
                <a:cs typeface="+mn-cs"/>
              </a:rPr>
              <a:t>DCGAN 64x64</a:t>
            </a:r>
            <a:r>
              <a:rPr lang="zh-CN" altLang="en-US" sz="1200" b="0" i="0" kern="1200" dirty="0" smtClean="0">
                <a:solidFill>
                  <a:schemeClr val="tx1"/>
                </a:solidFill>
                <a:effectLst/>
                <a:latin typeface="Calibri" pitchFamily="34" charset="0"/>
                <a:ea typeface="宋体" pitchFamily="2" charset="-122"/>
                <a:cs typeface="+mn-cs"/>
              </a:rPr>
              <a:t>的图像来自人的有</a:t>
            </a:r>
            <a:r>
              <a:rPr lang="en-US" altLang="zh-CN" sz="1200" b="0" i="0" kern="1200" dirty="0" smtClean="0">
                <a:solidFill>
                  <a:schemeClr val="tx1"/>
                </a:solidFill>
                <a:effectLst/>
                <a:latin typeface="Calibri" pitchFamily="34" charset="0"/>
                <a:ea typeface="宋体" pitchFamily="2" charset="-122"/>
                <a:cs typeface="+mn-cs"/>
              </a:rPr>
              <a:t>35%</a:t>
            </a:r>
            <a:r>
              <a:rPr lang="zh-CN" altLang="en-US" sz="1200" b="0" i="0" kern="1200" dirty="0" smtClean="0">
                <a:solidFill>
                  <a:schemeClr val="tx1"/>
                </a:solidFill>
                <a:effectLst/>
                <a:latin typeface="Calibri" pitchFamily="34" charset="0"/>
                <a:ea typeface="宋体" pitchFamily="2" charset="-122"/>
                <a:cs typeface="+mn-cs"/>
              </a:rPr>
              <a:t>； 实验</a:t>
            </a:r>
            <a:r>
              <a:rPr lang="en-US" altLang="zh-CN" sz="1200" b="0" i="0" kern="1200" dirty="0" smtClean="0">
                <a:solidFill>
                  <a:schemeClr val="tx1"/>
                </a:solidFill>
                <a:effectLst/>
                <a:latin typeface="Calibri" pitchFamily="34" charset="0"/>
                <a:ea typeface="宋体" pitchFamily="2" charset="-122"/>
                <a:cs typeface="+mn-cs"/>
              </a:rPr>
              <a:t>2</a:t>
            </a:r>
            <a:r>
              <a:rPr lang="zh-CN" altLang="en-US" sz="1200" b="0" i="0" kern="1200" dirty="0" smtClean="0">
                <a:solidFill>
                  <a:schemeClr val="tx1"/>
                </a:solidFill>
                <a:effectLst/>
                <a:latin typeface="Calibri" pitchFamily="34" charset="0"/>
                <a:ea typeface="宋体" pitchFamily="2" charset="-122"/>
                <a:cs typeface="+mn-cs"/>
              </a:rPr>
              <a:t>里认为</a:t>
            </a:r>
            <a:r>
              <a:rPr lang="en-US" altLang="zh-CN" sz="1200" b="0" i="0" kern="1200" dirty="0" smtClean="0">
                <a:solidFill>
                  <a:schemeClr val="tx1"/>
                </a:solidFill>
                <a:effectLst/>
                <a:latin typeface="Calibri" pitchFamily="34" charset="0"/>
                <a:ea typeface="宋体" pitchFamily="2" charset="-122"/>
                <a:cs typeface="+mn-cs"/>
              </a:rPr>
              <a:t>CAN</a:t>
            </a:r>
            <a:r>
              <a:rPr lang="zh-CN" altLang="en-US" sz="1200" b="0" i="0" kern="1200" dirty="0" smtClean="0">
                <a:solidFill>
                  <a:schemeClr val="tx1"/>
                </a:solidFill>
                <a:effectLst/>
                <a:latin typeface="Calibri" pitchFamily="34" charset="0"/>
                <a:ea typeface="宋体" pitchFamily="2" charset="-122"/>
                <a:cs typeface="+mn-cs"/>
              </a:rPr>
              <a:t>的图像来自人类的比例是</a:t>
            </a:r>
            <a:r>
              <a:rPr lang="en-US" altLang="zh-CN" sz="1200" b="0" i="0" kern="1200" dirty="0" smtClean="0">
                <a:solidFill>
                  <a:schemeClr val="tx1"/>
                </a:solidFill>
                <a:effectLst/>
                <a:latin typeface="Calibri" pitchFamily="34" charset="0"/>
                <a:ea typeface="宋体" pitchFamily="2" charset="-122"/>
                <a:cs typeface="+mn-cs"/>
              </a:rPr>
              <a:t>75%</a:t>
            </a:r>
            <a:r>
              <a:rPr lang="zh-CN" altLang="en-US" sz="1200" b="0" i="0" kern="1200" dirty="0" smtClean="0">
                <a:solidFill>
                  <a:schemeClr val="tx1"/>
                </a:solidFill>
                <a:effectLst/>
                <a:latin typeface="Calibri" pitchFamily="34" charset="0"/>
                <a:ea typeface="宋体" pitchFamily="2" charset="-122"/>
                <a:cs typeface="+mn-cs"/>
              </a:rPr>
              <a:t>，</a:t>
            </a:r>
            <a:r>
              <a:rPr lang="en-US" altLang="zh-CN" sz="1200" b="0" i="0" kern="1200" dirty="0" smtClean="0">
                <a:solidFill>
                  <a:schemeClr val="tx1"/>
                </a:solidFill>
                <a:effectLst/>
                <a:latin typeface="Calibri" pitchFamily="34" charset="0"/>
                <a:ea typeface="宋体" pitchFamily="2" charset="-122"/>
                <a:cs typeface="+mn-cs"/>
              </a:rPr>
              <a:t>DCGAN 256x256</a:t>
            </a:r>
            <a:r>
              <a:rPr lang="zh-CN" altLang="en-US" sz="1200" b="0" i="0" kern="1200" dirty="0" smtClean="0">
                <a:solidFill>
                  <a:schemeClr val="tx1"/>
                </a:solidFill>
                <a:effectLst/>
                <a:latin typeface="Calibri" pitchFamily="34" charset="0"/>
                <a:ea typeface="宋体" pitchFamily="2" charset="-122"/>
                <a:cs typeface="+mn-cs"/>
              </a:rPr>
              <a:t>则是</a:t>
            </a:r>
            <a:r>
              <a:rPr lang="en-US" altLang="zh-CN" sz="1200" b="0" i="0" kern="1200" dirty="0" smtClean="0">
                <a:solidFill>
                  <a:schemeClr val="tx1"/>
                </a:solidFill>
                <a:effectLst/>
                <a:latin typeface="Calibri" pitchFamily="34" charset="0"/>
                <a:ea typeface="宋体" pitchFamily="2" charset="-122"/>
                <a:cs typeface="+mn-cs"/>
              </a:rPr>
              <a:t>65%</a:t>
            </a:r>
            <a:r>
              <a:rPr lang="zh-CN" altLang="en-US" sz="1200" b="0" i="0" kern="1200" dirty="0" smtClean="0">
                <a:solidFill>
                  <a:schemeClr val="tx1"/>
                </a:solidFill>
                <a:effectLst/>
                <a:latin typeface="Calibri" pitchFamily="34" charset="0"/>
                <a:ea typeface="宋体" pitchFamily="2" charset="-122"/>
                <a:cs typeface="+mn-cs"/>
              </a:rPr>
              <a:t>。来自抽象印象派艺术家的作品无疑是比例最高的，但有意思的是，两个实验里认为巴塞尔艺术展的作品来自人的比例都还不如</a:t>
            </a:r>
            <a:r>
              <a:rPr lang="en-US" altLang="zh-CN" sz="1200" b="0" i="0" kern="1200" dirty="0" smtClean="0">
                <a:solidFill>
                  <a:schemeClr val="tx1"/>
                </a:solidFill>
                <a:effectLst/>
                <a:latin typeface="Calibri" pitchFamily="34" charset="0"/>
                <a:ea typeface="宋体" pitchFamily="2" charset="-122"/>
                <a:cs typeface="+mn-cs"/>
              </a:rPr>
              <a:t>CAN</a:t>
            </a:r>
            <a:r>
              <a:rPr lang="zh-CN" altLang="en-US" sz="1200" b="0" i="0" kern="1200" dirty="0" smtClean="0">
                <a:solidFill>
                  <a:schemeClr val="tx1"/>
                </a:solidFill>
                <a:effectLst/>
                <a:latin typeface="Calibri" pitchFamily="34" charset="0"/>
                <a:ea typeface="宋体" pitchFamily="2" charset="-122"/>
                <a:cs typeface="+mn-cs"/>
              </a:rPr>
              <a:t>高（实验</a:t>
            </a:r>
            <a:r>
              <a:rPr lang="en-US" altLang="zh-CN" sz="1200" b="0" i="0" kern="1200" dirty="0" smtClean="0">
                <a:solidFill>
                  <a:schemeClr val="tx1"/>
                </a:solidFill>
                <a:effectLst/>
                <a:latin typeface="Calibri" pitchFamily="34" charset="0"/>
                <a:ea typeface="宋体" pitchFamily="2" charset="-122"/>
                <a:cs typeface="+mn-cs"/>
              </a:rPr>
              <a:t>1</a:t>
            </a:r>
            <a:r>
              <a:rPr lang="zh-CN" altLang="en-US" sz="1200" b="0" i="0" kern="1200" dirty="0" smtClean="0">
                <a:solidFill>
                  <a:schemeClr val="tx1"/>
                </a:solidFill>
                <a:effectLst/>
                <a:latin typeface="Calibri" pitchFamily="34" charset="0"/>
                <a:ea typeface="宋体" pitchFamily="2" charset="-122"/>
                <a:cs typeface="+mn-cs"/>
              </a:rPr>
              <a:t>中</a:t>
            </a:r>
            <a:r>
              <a:rPr lang="en-US" altLang="zh-CN" sz="1200" b="0" i="0" kern="1200" dirty="0" smtClean="0">
                <a:solidFill>
                  <a:schemeClr val="tx1"/>
                </a:solidFill>
                <a:effectLst/>
                <a:latin typeface="Calibri" pitchFamily="34" charset="0"/>
                <a:ea typeface="宋体" pitchFamily="2" charset="-122"/>
                <a:cs typeface="+mn-cs"/>
              </a:rPr>
              <a:t>41%</a:t>
            </a:r>
            <a:r>
              <a:rPr lang="zh-CN" altLang="en-US" sz="1200" b="0" i="0" kern="1200" dirty="0" smtClean="0">
                <a:solidFill>
                  <a:schemeClr val="tx1"/>
                </a:solidFill>
                <a:effectLst/>
                <a:latin typeface="Calibri" pitchFamily="34" charset="0"/>
                <a:ea typeface="宋体" pitchFamily="2" charset="-122"/>
                <a:cs typeface="+mn-cs"/>
              </a:rPr>
              <a:t>，实验</a:t>
            </a:r>
            <a:r>
              <a:rPr lang="en-US" altLang="zh-CN" sz="1200" b="0" i="0" kern="1200" dirty="0" smtClean="0">
                <a:solidFill>
                  <a:schemeClr val="tx1"/>
                </a:solidFill>
                <a:effectLst/>
                <a:latin typeface="Calibri" pitchFamily="34" charset="0"/>
                <a:ea typeface="宋体" pitchFamily="2" charset="-122"/>
                <a:cs typeface="+mn-cs"/>
              </a:rPr>
              <a:t>2</a:t>
            </a:r>
            <a:r>
              <a:rPr lang="zh-CN" altLang="en-US" sz="1200" b="0" i="0" kern="1200" dirty="0" smtClean="0">
                <a:solidFill>
                  <a:schemeClr val="tx1"/>
                </a:solidFill>
                <a:effectLst/>
                <a:latin typeface="Calibri" pitchFamily="34" charset="0"/>
                <a:ea typeface="宋体" pitchFamily="2" charset="-122"/>
                <a:cs typeface="+mn-cs"/>
              </a:rPr>
              <a:t>中</a:t>
            </a:r>
            <a:r>
              <a:rPr lang="en-US" altLang="zh-CN" sz="1200" b="0" i="0" kern="1200" dirty="0" smtClean="0">
                <a:solidFill>
                  <a:schemeClr val="tx1"/>
                </a:solidFill>
                <a:effectLst/>
                <a:latin typeface="Calibri" pitchFamily="34" charset="0"/>
                <a:ea typeface="宋体" pitchFamily="2" charset="-122"/>
                <a:cs typeface="+mn-cs"/>
              </a:rPr>
              <a:t>48%</a:t>
            </a:r>
            <a:r>
              <a:rPr lang="zh-CN" altLang="en-US" sz="1200" b="0" i="0" kern="1200" dirty="0" smtClean="0">
                <a:solidFill>
                  <a:schemeClr val="tx1"/>
                </a:solidFill>
                <a:effectLst/>
                <a:latin typeface="Calibri" pitchFamily="34" charset="0"/>
                <a:ea typeface="宋体" pitchFamily="2" charset="-122"/>
                <a:cs typeface="+mn-cs"/>
              </a:rPr>
              <a:t>）。</a:t>
            </a:r>
          </a:p>
        </p:txBody>
      </p:sp>
      <p:sp>
        <p:nvSpPr>
          <p:cNvPr id="4" name="幻灯片编号占位符 3"/>
          <p:cNvSpPr>
            <a:spLocks noGrp="1"/>
          </p:cNvSpPr>
          <p:nvPr>
            <p:ph type="sldNum" sz="quarter" idx="10"/>
          </p:nvPr>
        </p:nvSpPr>
        <p:spPr/>
        <p:txBody>
          <a:bodyPr/>
          <a:lstStyle/>
          <a:p>
            <a:fld id="{EFBB4DAE-94C5-3C4E-B291-40853DD06293}" type="slidenum">
              <a:rPr lang="zh-CN" altLang="en-US" smtClean="0"/>
              <a:pPr/>
              <a:t>5</a:t>
            </a:fld>
            <a:endParaRPr lang="zh-CN" altLang="en-US"/>
          </a:p>
        </p:txBody>
      </p:sp>
    </p:spTree>
    <p:extLst>
      <p:ext uri="{BB962C8B-B14F-4D97-AF65-F5344CB8AC3E}">
        <p14:creationId xmlns:p14="http://schemas.microsoft.com/office/powerpoint/2010/main" val="855597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FBB4DAE-94C5-3C4E-B291-40853DD06293}" type="slidenum">
              <a:rPr lang="zh-CN" altLang="en-US" smtClean="0"/>
              <a:pPr/>
              <a:t>7</a:t>
            </a:fld>
            <a:endParaRPr lang="zh-CN" altLang="en-US"/>
          </a:p>
        </p:txBody>
      </p:sp>
    </p:spTree>
    <p:extLst>
      <p:ext uri="{BB962C8B-B14F-4D97-AF65-F5344CB8AC3E}">
        <p14:creationId xmlns:p14="http://schemas.microsoft.com/office/powerpoint/2010/main" val="111833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effectLst/>
              </a:rPr>
              <a:t>可计算的自动排版框架原型：设计学中的审美原则与可计算的图像特征相结合，创造性地提出了一个可计算的自动排版框架原型。该原型通过对一系列关键题的优化（例如，嵌入在照片中的文字的视觉权重、视觉空间的配重、心理学中的色彩和谐因子、信息在视觉认知和语义理解上的重要性等</a:t>
            </a:r>
            <a:r>
              <a:rPr lang="en-US" altLang="zh-CN" dirty="0" smtClean="0">
                <a:effectLst/>
              </a:rPr>
              <a:t>)</a:t>
            </a:r>
            <a:r>
              <a:rPr lang="zh-CN" altLang="en-US" dirty="0" smtClean="0">
                <a:effectLst/>
              </a:rPr>
              <a:t>，把视觉呈现、文字语义、设计原则、认知理解等领域专家的先验知识自然地集成到同一个多媒体计算框架之内，并且开创了“视觉文本版面自动设计”这一新的研究方向。</a:t>
            </a:r>
          </a:p>
          <a:p>
            <a:endParaRPr kumimoji="1" lang="zh-CN" altLang="en-US" dirty="0"/>
          </a:p>
        </p:txBody>
      </p:sp>
      <p:sp>
        <p:nvSpPr>
          <p:cNvPr id="4" name="幻灯片编号占位符 3"/>
          <p:cNvSpPr>
            <a:spLocks noGrp="1"/>
          </p:cNvSpPr>
          <p:nvPr>
            <p:ph type="sldNum" sz="quarter" idx="10"/>
          </p:nvPr>
        </p:nvSpPr>
        <p:spPr/>
        <p:txBody>
          <a:bodyPr/>
          <a:lstStyle/>
          <a:p>
            <a:fld id="{EFBB4DAE-94C5-3C4E-B291-40853DD06293}" type="slidenum">
              <a:rPr lang="zh-CN" altLang="en-US" smtClean="0"/>
              <a:pPr/>
              <a:t>8</a:t>
            </a:fld>
            <a:endParaRPr lang="zh-CN" altLang="en-US"/>
          </a:p>
        </p:txBody>
      </p:sp>
    </p:spTree>
    <p:extLst>
      <p:ext uri="{BB962C8B-B14F-4D97-AF65-F5344CB8AC3E}">
        <p14:creationId xmlns:p14="http://schemas.microsoft.com/office/powerpoint/2010/main" val="16362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语忆科技本次参加</a:t>
            </a:r>
            <a:r>
              <a:rPr lang="en-US" altLang="zh-CN" dirty="0" smtClean="0">
                <a:effectLst/>
              </a:rPr>
              <a:t>API Solution</a:t>
            </a:r>
            <a:r>
              <a:rPr lang="zh-CN" altLang="en-US" dirty="0" smtClean="0">
                <a:effectLst/>
              </a:rPr>
              <a:t>展示的是基于语忆文本情绪解析引擎而独创的一套网络文学作品分析平台，志在优化网络文学编辑在</a:t>
            </a:r>
            <a:r>
              <a:rPr lang="en-US" altLang="zh-CN" dirty="0" smtClean="0">
                <a:effectLst/>
              </a:rPr>
              <a:t>IP</a:t>
            </a:r>
            <a:r>
              <a:rPr lang="zh-CN" altLang="en-US" dirty="0" smtClean="0">
                <a:effectLst/>
              </a:rPr>
              <a:t>挑选及内容审核方面的的工作流程，极大地提高其审阅效率。语忆科技本次参加</a:t>
            </a:r>
            <a:r>
              <a:rPr lang="en-US" altLang="zh-CN" dirty="0" smtClean="0">
                <a:effectLst/>
              </a:rPr>
              <a:t>API Solution</a:t>
            </a:r>
            <a:r>
              <a:rPr lang="zh-CN" altLang="en-US" dirty="0" smtClean="0">
                <a:effectLst/>
              </a:rPr>
              <a:t>展示的是基于语忆文本情绪解析引擎而独创的一套网络文学作品分析平台，志在优化网络文学编辑在</a:t>
            </a:r>
            <a:r>
              <a:rPr lang="en-US" altLang="zh-CN" dirty="0" smtClean="0">
                <a:effectLst/>
              </a:rPr>
              <a:t>IP</a:t>
            </a:r>
            <a:r>
              <a:rPr lang="zh-CN" altLang="en-US" dirty="0" smtClean="0">
                <a:effectLst/>
              </a:rPr>
              <a:t>挑选及内容审核方面的的工作流程，极大地提高其审阅效率。</a:t>
            </a:r>
            <a:r>
              <a:rPr lang="en-US" altLang="zh-CN" dirty="0" smtClean="0">
                <a:effectLst/>
              </a:rPr>
              <a:t>【</a:t>
            </a:r>
            <a:r>
              <a:rPr lang="en-US" altLang="zh-CN" sz="1200" u="sng" kern="1200" dirty="0" smtClean="0">
                <a:solidFill>
                  <a:schemeClr val="tx1"/>
                </a:solidFill>
                <a:effectLst/>
                <a:latin typeface="Calibri" pitchFamily="34" charset="0"/>
                <a:ea typeface="宋体" pitchFamily="2" charset="-122"/>
                <a:cs typeface="+mn-cs"/>
                <a:hlinkClick r:id="rId3"/>
              </a:rPr>
              <a:t>http://www.yuyidata.com/blog/y-ai-aaas</a:t>
            </a:r>
            <a:r>
              <a:rPr lang="en-US" altLang="zh-CN" dirty="0" smtClean="0">
                <a:effectLst/>
              </a:rPr>
              <a:t>】</a:t>
            </a:r>
          </a:p>
        </p:txBody>
      </p:sp>
      <p:sp>
        <p:nvSpPr>
          <p:cNvPr id="4" name="幻灯片编号占位符 3"/>
          <p:cNvSpPr>
            <a:spLocks noGrp="1"/>
          </p:cNvSpPr>
          <p:nvPr>
            <p:ph type="sldNum" sz="quarter" idx="10"/>
          </p:nvPr>
        </p:nvSpPr>
        <p:spPr/>
        <p:txBody>
          <a:bodyPr/>
          <a:lstStyle/>
          <a:p>
            <a:fld id="{EFBB4DAE-94C5-3C4E-B291-40853DD06293}" type="slidenum">
              <a:rPr lang="zh-CN" altLang="en-US" smtClean="0"/>
              <a:pPr/>
              <a:t>9</a:t>
            </a:fld>
            <a:endParaRPr lang="zh-CN" altLang="en-US"/>
          </a:p>
        </p:txBody>
      </p:sp>
    </p:spTree>
    <p:extLst>
      <p:ext uri="{BB962C8B-B14F-4D97-AF65-F5344CB8AC3E}">
        <p14:creationId xmlns:p14="http://schemas.microsoft.com/office/powerpoint/2010/main" val="28584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6F40D80-4FD0-7744-B5CB-EB924C86E555}" type="datetimeFigureOut">
              <a:rPr lang="zh-CN" altLang="en-US"/>
              <a:pPr>
                <a:defRPr/>
              </a:pPr>
              <a:t>2017/12/8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EE68A3BB-4603-5D45-B804-926482CE2F0E}" type="slidenum">
              <a:rPr lang="zh-CN" altLang="en-US"/>
              <a:pPr/>
              <a:t>‹#›</a:t>
            </a:fld>
            <a:endParaRPr lang="zh-CN" altLang="en-US"/>
          </a:p>
        </p:txBody>
      </p:sp>
    </p:spTree>
    <p:extLst>
      <p:ext uri="{BB962C8B-B14F-4D97-AF65-F5344CB8AC3E}">
        <p14:creationId xmlns:p14="http://schemas.microsoft.com/office/powerpoint/2010/main" val="178418564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1D5009E-A4A4-9E42-845E-34F632F36CEB}" type="datetimeFigureOut">
              <a:rPr lang="zh-CN" altLang="en-US"/>
              <a:pPr>
                <a:defRPr/>
              </a:pPr>
              <a:t>2017/12/8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537BA5CE-A409-7248-9F34-D20A0AC8B77B}" type="slidenum">
              <a:rPr lang="zh-CN" altLang="en-US"/>
              <a:pPr/>
              <a:t>‹#›</a:t>
            </a:fld>
            <a:endParaRPr lang="zh-CN" altLang="en-US"/>
          </a:p>
        </p:txBody>
      </p:sp>
    </p:spTree>
    <p:extLst>
      <p:ext uri="{BB962C8B-B14F-4D97-AF65-F5344CB8AC3E}">
        <p14:creationId xmlns:p14="http://schemas.microsoft.com/office/powerpoint/2010/main" val="59397687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FFD1AF6-FA03-F145-87A9-A3CBFF4003C2}" type="datetimeFigureOut">
              <a:rPr lang="zh-CN" altLang="en-US"/>
              <a:pPr>
                <a:defRPr/>
              </a:pPr>
              <a:t>2017/12/8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6E7538C6-68FF-304D-908F-4E12005C2C45}" type="slidenum">
              <a:rPr lang="zh-CN" altLang="en-US"/>
              <a:pPr/>
              <a:t>‹#›</a:t>
            </a:fld>
            <a:endParaRPr lang="zh-CN" altLang="en-US"/>
          </a:p>
        </p:txBody>
      </p:sp>
    </p:spTree>
    <p:extLst>
      <p:ext uri="{BB962C8B-B14F-4D97-AF65-F5344CB8AC3E}">
        <p14:creationId xmlns:p14="http://schemas.microsoft.com/office/powerpoint/2010/main" val="146529644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5D82E16-33D2-C748-BF1E-BC3D3B4E72E6}" type="datetimeFigureOut">
              <a:rPr lang="zh-CN" altLang="en-US"/>
              <a:pPr>
                <a:defRPr/>
              </a:pPr>
              <a:t>2017/12/8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20CC65BE-7A44-6B4E-BAD8-193E96508042}" type="slidenum">
              <a:rPr lang="zh-CN" altLang="en-US"/>
              <a:pPr/>
              <a:t>‹#›</a:t>
            </a:fld>
            <a:endParaRPr lang="zh-CN" altLang="en-US"/>
          </a:p>
        </p:txBody>
      </p:sp>
    </p:spTree>
    <p:extLst>
      <p:ext uri="{BB962C8B-B14F-4D97-AF65-F5344CB8AC3E}">
        <p14:creationId xmlns:p14="http://schemas.microsoft.com/office/powerpoint/2010/main" val="149390522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0FB3849-C27C-7049-BAA8-11DD66AA3401}" type="datetimeFigureOut">
              <a:rPr lang="zh-CN" altLang="en-US"/>
              <a:pPr>
                <a:defRPr/>
              </a:pPr>
              <a:t>2017/12/8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305EDDFB-E201-594B-9879-0EC035F2094B}" type="slidenum">
              <a:rPr lang="zh-CN" altLang="en-US"/>
              <a:pPr/>
              <a:t>‹#›</a:t>
            </a:fld>
            <a:endParaRPr lang="zh-CN" altLang="en-US"/>
          </a:p>
        </p:txBody>
      </p:sp>
    </p:spTree>
    <p:extLst>
      <p:ext uri="{BB962C8B-B14F-4D97-AF65-F5344CB8AC3E}">
        <p14:creationId xmlns:p14="http://schemas.microsoft.com/office/powerpoint/2010/main" val="183381630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B00F16E8-6F32-DE44-804B-8BF84B7D3DF1}" type="datetimeFigureOut">
              <a:rPr lang="zh-CN" altLang="en-US"/>
              <a:pPr>
                <a:defRPr/>
              </a:pPr>
              <a:t>2017/12/8</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C0733FC4-002A-264C-A62A-855011531763}" type="slidenum">
              <a:rPr lang="zh-CN" altLang="en-US"/>
              <a:pPr/>
              <a:t>‹#›</a:t>
            </a:fld>
            <a:endParaRPr lang="zh-CN" altLang="en-US"/>
          </a:p>
        </p:txBody>
      </p:sp>
    </p:spTree>
    <p:extLst>
      <p:ext uri="{BB962C8B-B14F-4D97-AF65-F5344CB8AC3E}">
        <p14:creationId xmlns:p14="http://schemas.microsoft.com/office/powerpoint/2010/main" val="26533639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B22618B1-72C8-B842-965D-2E10E518E34E}" type="datetimeFigureOut">
              <a:rPr lang="zh-CN" altLang="en-US"/>
              <a:pPr>
                <a:defRPr/>
              </a:pPr>
              <a:t>2017/12/8</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8E4C3AC7-7CFF-5545-8592-228BDA9E5950}" type="slidenum">
              <a:rPr lang="zh-CN" altLang="en-US"/>
              <a:pPr/>
              <a:t>‹#›</a:t>
            </a:fld>
            <a:endParaRPr lang="zh-CN" altLang="en-US"/>
          </a:p>
        </p:txBody>
      </p:sp>
    </p:spTree>
    <p:extLst>
      <p:ext uri="{BB962C8B-B14F-4D97-AF65-F5344CB8AC3E}">
        <p14:creationId xmlns:p14="http://schemas.microsoft.com/office/powerpoint/2010/main" val="133267236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34D9392D-33D7-AC4C-9668-8F534B634D46}" type="datetimeFigureOut">
              <a:rPr lang="zh-CN" altLang="en-US"/>
              <a:pPr>
                <a:defRPr/>
              </a:pPr>
              <a:t>2017/12/8</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7D33448E-2629-CD47-A981-AE2080C1D50F}" type="slidenum">
              <a:rPr lang="zh-CN" altLang="en-US"/>
              <a:pPr/>
              <a:t>‹#›</a:t>
            </a:fld>
            <a:endParaRPr lang="zh-CN" altLang="en-US"/>
          </a:p>
        </p:txBody>
      </p:sp>
    </p:spTree>
    <p:extLst>
      <p:ext uri="{BB962C8B-B14F-4D97-AF65-F5344CB8AC3E}">
        <p14:creationId xmlns:p14="http://schemas.microsoft.com/office/powerpoint/2010/main" val="211748399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62E9456B-2D16-6C43-AA04-05EB8337FAFF}" type="datetimeFigureOut">
              <a:rPr lang="zh-CN" altLang="en-US"/>
              <a:pPr>
                <a:defRPr/>
              </a:pPr>
              <a:t>2017/12/8</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694D71B9-E279-C142-8F32-4239176BF87A}" type="slidenum">
              <a:rPr lang="zh-CN" altLang="en-US"/>
              <a:pPr/>
              <a:t>‹#›</a:t>
            </a:fld>
            <a:endParaRPr lang="zh-CN" altLang="en-US"/>
          </a:p>
        </p:txBody>
      </p:sp>
    </p:spTree>
    <p:extLst>
      <p:ext uri="{BB962C8B-B14F-4D97-AF65-F5344CB8AC3E}">
        <p14:creationId xmlns:p14="http://schemas.microsoft.com/office/powerpoint/2010/main" val="45445546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3C3449E-6413-E945-A0FE-E0A950AD9714}" type="datetimeFigureOut">
              <a:rPr lang="zh-CN" altLang="en-US"/>
              <a:pPr>
                <a:defRPr/>
              </a:pPr>
              <a:t>2017/12/8</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95890C5B-1E30-614B-B7A2-3AFD3DB14053}" type="slidenum">
              <a:rPr lang="zh-CN" altLang="en-US"/>
              <a:pPr/>
              <a:t>‹#›</a:t>
            </a:fld>
            <a:endParaRPr lang="zh-CN" altLang="en-US"/>
          </a:p>
        </p:txBody>
      </p:sp>
    </p:spTree>
    <p:extLst>
      <p:ext uri="{BB962C8B-B14F-4D97-AF65-F5344CB8AC3E}">
        <p14:creationId xmlns:p14="http://schemas.microsoft.com/office/powerpoint/2010/main" val="158106748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997F204E-5863-6146-A333-FA72D7FDE4B7}" type="datetimeFigureOut">
              <a:rPr lang="zh-CN" altLang="en-US"/>
              <a:pPr>
                <a:defRPr/>
              </a:pPr>
              <a:t>2017/12/8</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8D1E7178-0CF6-7640-AB18-8BAADB1A405D}" type="slidenum">
              <a:rPr lang="zh-CN" altLang="en-US"/>
              <a:pPr/>
              <a:t>‹#›</a:t>
            </a:fld>
            <a:endParaRPr lang="zh-CN" altLang="en-US"/>
          </a:p>
        </p:txBody>
      </p:sp>
    </p:spTree>
    <p:extLst>
      <p:ext uri="{BB962C8B-B14F-4D97-AF65-F5344CB8AC3E}">
        <p14:creationId xmlns:p14="http://schemas.microsoft.com/office/powerpoint/2010/main" val="3862283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latin typeface="Calibri" pitchFamily="34" charset="0"/>
                <a:ea typeface="宋体" pitchFamily="2" charset="-122"/>
              </a:defRPr>
            </a:lvl1pPr>
          </a:lstStyle>
          <a:p>
            <a:pPr>
              <a:defRPr/>
            </a:pPr>
            <a:fld id="{116D0E7F-ECE2-B845-A6A8-9E1417CF8F89}" type="datetimeFigureOut">
              <a:rPr lang="zh-CN" altLang="en-US"/>
              <a:pPr>
                <a:defRPr/>
              </a:pPr>
              <a:t>2017/12/8</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Calibri" pitchFamily="34" charset="0"/>
                <a:ea typeface="宋体" pitchFamily="2" charset="-122"/>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7667ABA0-AC37-7C41-B7B4-4B39A9E3B3A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2"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2"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2"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2"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7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组合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538" y="493713"/>
            <a:ext cx="5876925" cy="587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76" name="直接连接符 16"/>
          <p:cNvCxnSpPr>
            <a:cxnSpLocks noChangeShapeType="1"/>
          </p:cNvCxnSpPr>
          <p:nvPr/>
        </p:nvCxnSpPr>
        <p:spPr bwMode="auto">
          <a:xfrm flipV="1">
            <a:off x="4833938" y="579438"/>
            <a:ext cx="1285875" cy="3238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77" name="直接连接符 17"/>
          <p:cNvCxnSpPr>
            <a:cxnSpLocks noChangeShapeType="1"/>
          </p:cNvCxnSpPr>
          <p:nvPr/>
        </p:nvCxnSpPr>
        <p:spPr bwMode="auto">
          <a:xfrm>
            <a:off x="6119813" y="579438"/>
            <a:ext cx="1389062" cy="3238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78" name="直接连接符 18"/>
          <p:cNvCxnSpPr>
            <a:cxnSpLocks noChangeShapeType="1"/>
          </p:cNvCxnSpPr>
          <p:nvPr/>
        </p:nvCxnSpPr>
        <p:spPr bwMode="auto">
          <a:xfrm>
            <a:off x="7508875" y="903288"/>
            <a:ext cx="990600" cy="909637"/>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79" name="直接连接符 19"/>
          <p:cNvCxnSpPr>
            <a:cxnSpLocks noChangeShapeType="1"/>
          </p:cNvCxnSpPr>
          <p:nvPr/>
        </p:nvCxnSpPr>
        <p:spPr bwMode="auto">
          <a:xfrm>
            <a:off x="8499475" y="1812925"/>
            <a:ext cx="500063" cy="130333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0" name="直接连接符 20"/>
          <p:cNvCxnSpPr>
            <a:cxnSpLocks noChangeShapeType="1"/>
          </p:cNvCxnSpPr>
          <p:nvPr/>
        </p:nvCxnSpPr>
        <p:spPr bwMode="auto">
          <a:xfrm flipV="1">
            <a:off x="3789363" y="903288"/>
            <a:ext cx="1052512" cy="909637"/>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1" name="直接连接符 21"/>
          <p:cNvCxnSpPr>
            <a:cxnSpLocks noChangeShapeType="1"/>
          </p:cNvCxnSpPr>
          <p:nvPr/>
        </p:nvCxnSpPr>
        <p:spPr bwMode="auto">
          <a:xfrm flipV="1">
            <a:off x="3317875" y="1812925"/>
            <a:ext cx="471488" cy="12700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2" name="直接连接符 22"/>
          <p:cNvCxnSpPr>
            <a:cxnSpLocks noChangeShapeType="1"/>
          </p:cNvCxnSpPr>
          <p:nvPr/>
        </p:nvCxnSpPr>
        <p:spPr bwMode="auto">
          <a:xfrm flipH="1" flipV="1">
            <a:off x="3317875" y="3082925"/>
            <a:ext cx="165100" cy="1370013"/>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3" name="直接连接符 23"/>
          <p:cNvCxnSpPr>
            <a:cxnSpLocks noChangeShapeType="1"/>
          </p:cNvCxnSpPr>
          <p:nvPr/>
        </p:nvCxnSpPr>
        <p:spPr bwMode="auto">
          <a:xfrm flipH="1" flipV="1">
            <a:off x="3482975" y="4468813"/>
            <a:ext cx="777875" cy="1114425"/>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4" name="直接连接符 24"/>
          <p:cNvCxnSpPr>
            <a:cxnSpLocks noChangeShapeType="1"/>
          </p:cNvCxnSpPr>
          <p:nvPr/>
        </p:nvCxnSpPr>
        <p:spPr bwMode="auto">
          <a:xfrm flipV="1">
            <a:off x="8812213" y="3108325"/>
            <a:ext cx="179387" cy="132238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5" name="直接连接符 25"/>
          <p:cNvCxnSpPr>
            <a:cxnSpLocks noChangeShapeType="1"/>
          </p:cNvCxnSpPr>
          <p:nvPr/>
        </p:nvCxnSpPr>
        <p:spPr bwMode="auto">
          <a:xfrm flipV="1">
            <a:off x="8032750" y="4430713"/>
            <a:ext cx="779463" cy="11430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6" name="直接连接符 26"/>
          <p:cNvCxnSpPr>
            <a:cxnSpLocks noChangeShapeType="1"/>
          </p:cNvCxnSpPr>
          <p:nvPr/>
        </p:nvCxnSpPr>
        <p:spPr bwMode="auto">
          <a:xfrm flipH="1" flipV="1">
            <a:off x="4260850" y="5583238"/>
            <a:ext cx="1216025" cy="6223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7" name="直接连接符 27"/>
          <p:cNvCxnSpPr>
            <a:cxnSpLocks noChangeShapeType="1"/>
          </p:cNvCxnSpPr>
          <p:nvPr/>
        </p:nvCxnSpPr>
        <p:spPr bwMode="auto">
          <a:xfrm flipH="1">
            <a:off x="6813550" y="5573713"/>
            <a:ext cx="1219200" cy="6604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8" name="直接连接符 28"/>
          <p:cNvCxnSpPr>
            <a:cxnSpLocks noChangeShapeType="1"/>
          </p:cNvCxnSpPr>
          <p:nvPr/>
        </p:nvCxnSpPr>
        <p:spPr bwMode="auto">
          <a:xfrm flipH="1" flipV="1">
            <a:off x="5472113" y="6205538"/>
            <a:ext cx="1341437" cy="28575"/>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9" name="直接连接符 29"/>
          <p:cNvCxnSpPr>
            <a:cxnSpLocks noChangeShapeType="1"/>
          </p:cNvCxnSpPr>
          <p:nvPr/>
        </p:nvCxnSpPr>
        <p:spPr bwMode="auto">
          <a:xfrm>
            <a:off x="4833938" y="903288"/>
            <a:ext cx="368300" cy="6604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0" name="直接连接符 30"/>
          <p:cNvCxnSpPr>
            <a:cxnSpLocks noChangeShapeType="1"/>
          </p:cNvCxnSpPr>
          <p:nvPr/>
        </p:nvCxnSpPr>
        <p:spPr bwMode="auto">
          <a:xfrm>
            <a:off x="4833938" y="903288"/>
            <a:ext cx="1546225" cy="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1" name="直接连接符 31"/>
          <p:cNvCxnSpPr>
            <a:cxnSpLocks noChangeShapeType="1"/>
          </p:cNvCxnSpPr>
          <p:nvPr/>
        </p:nvCxnSpPr>
        <p:spPr bwMode="auto">
          <a:xfrm>
            <a:off x="6119813" y="579438"/>
            <a:ext cx="260350" cy="3238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2" name="直接连接符 32"/>
          <p:cNvCxnSpPr>
            <a:cxnSpLocks noChangeShapeType="1"/>
          </p:cNvCxnSpPr>
          <p:nvPr/>
        </p:nvCxnSpPr>
        <p:spPr bwMode="auto">
          <a:xfrm>
            <a:off x="6380163" y="903288"/>
            <a:ext cx="1128712" cy="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3" name="直接连接符 33"/>
          <p:cNvCxnSpPr>
            <a:cxnSpLocks noChangeShapeType="1"/>
          </p:cNvCxnSpPr>
          <p:nvPr/>
        </p:nvCxnSpPr>
        <p:spPr bwMode="auto">
          <a:xfrm>
            <a:off x="7508875" y="903288"/>
            <a:ext cx="603250" cy="930275"/>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4" name="直接连接符 34"/>
          <p:cNvCxnSpPr>
            <a:cxnSpLocks noChangeShapeType="1"/>
          </p:cNvCxnSpPr>
          <p:nvPr/>
        </p:nvCxnSpPr>
        <p:spPr bwMode="auto">
          <a:xfrm flipV="1">
            <a:off x="8112125" y="1812925"/>
            <a:ext cx="387350" cy="23813"/>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095" name="直接连接符 35"/>
          <p:cNvCxnSpPr>
            <a:cxnSpLocks noChangeShapeType="1"/>
          </p:cNvCxnSpPr>
          <p:nvPr/>
        </p:nvCxnSpPr>
        <p:spPr bwMode="auto">
          <a:xfrm flipV="1">
            <a:off x="3817938" y="903288"/>
            <a:ext cx="1016000" cy="1522412"/>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096" name="直接连接符 36"/>
          <p:cNvCxnSpPr>
            <a:cxnSpLocks noChangeShapeType="1"/>
          </p:cNvCxnSpPr>
          <p:nvPr/>
        </p:nvCxnSpPr>
        <p:spPr bwMode="auto">
          <a:xfrm flipH="1">
            <a:off x="3317875" y="2387600"/>
            <a:ext cx="525463" cy="706438"/>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097" name="直接连接符 37"/>
          <p:cNvCxnSpPr>
            <a:cxnSpLocks noChangeShapeType="1"/>
          </p:cNvCxnSpPr>
          <p:nvPr/>
        </p:nvCxnSpPr>
        <p:spPr bwMode="auto">
          <a:xfrm flipH="1" flipV="1">
            <a:off x="8108950" y="1825625"/>
            <a:ext cx="890588" cy="129063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8" name="直接连接符 38"/>
          <p:cNvCxnSpPr>
            <a:cxnSpLocks noChangeShapeType="1"/>
          </p:cNvCxnSpPr>
          <p:nvPr/>
        </p:nvCxnSpPr>
        <p:spPr bwMode="auto">
          <a:xfrm flipH="1" flipV="1">
            <a:off x="3789363" y="1812925"/>
            <a:ext cx="111125" cy="25082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9" name="直接连接符 39"/>
          <p:cNvCxnSpPr>
            <a:cxnSpLocks noChangeShapeType="1"/>
          </p:cNvCxnSpPr>
          <p:nvPr/>
        </p:nvCxnSpPr>
        <p:spPr bwMode="auto">
          <a:xfrm flipH="1" flipV="1">
            <a:off x="3317875" y="3082925"/>
            <a:ext cx="582613" cy="12382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0" name="直接连接符 40"/>
          <p:cNvCxnSpPr>
            <a:cxnSpLocks noChangeShapeType="1"/>
          </p:cNvCxnSpPr>
          <p:nvPr/>
        </p:nvCxnSpPr>
        <p:spPr bwMode="auto">
          <a:xfrm flipH="1">
            <a:off x="3490913" y="4321175"/>
            <a:ext cx="409575" cy="141288"/>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1" name="直接连接符 41"/>
          <p:cNvCxnSpPr>
            <a:cxnSpLocks noChangeShapeType="1"/>
          </p:cNvCxnSpPr>
          <p:nvPr/>
        </p:nvCxnSpPr>
        <p:spPr bwMode="auto">
          <a:xfrm flipH="1">
            <a:off x="4260850" y="5021263"/>
            <a:ext cx="941388" cy="5524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2" name="直接连接符 42"/>
          <p:cNvCxnSpPr>
            <a:cxnSpLocks noChangeShapeType="1"/>
          </p:cNvCxnSpPr>
          <p:nvPr/>
        </p:nvCxnSpPr>
        <p:spPr bwMode="auto">
          <a:xfrm>
            <a:off x="3900488" y="4310063"/>
            <a:ext cx="360362" cy="1273175"/>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3" name="直接连接符 43"/>
          <p:cNvCxnSpPr>
            <a:cxnSpLocks noChangeShapeType="1"/>
          </p:cNvCxnSpPr>
          <p:nvPr/>
        </p:nvCxnSpPr>
        <p:spPr bwMode="auto">
          <a:xfrm flipV="1">
            <a:off x="7897813" y="4440238"/>
            <a:ext cx="922337" cy="3048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4" name="直接箭头连接符 44"/>
          <p:cNvCxnSpPr>
            <a:cxnSpLocks noChangeShapeType="1"/>
          </p:cNvCxnSpPr>
          <p:nvPr/>
        </p:nvCxnSpPr>
        <p:spPr bwMode="auto">
          <a:xfrm>
            <a:off x="7900988" y="4749800"/>
            <a:ext cx="134937" cy="833438"/>
          </a:xfrm>
          <a:prstGeom prst="straightConnector1">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5" name="直接连接符 45"/>
          <p:cNvCxnSpPr>
            <a:cxnSpLocks noChangeShapeType="1"/>
          </p:cNvCxnSpPr>
          <p:nvPr/>
        </p:nvCxnSpPr>
        <p:spPr bwMode="auto">
          <a:xfrm flipV="1">
            <a:off x="6542088" y="5573713"/>
            <a:ext cx="1490662" cy="123825"/>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6" name="直接连接符 46"/>
          <p:cNvCxnSpPr>
            <a:cxnSpLocks noChangeShapeType="1"/>
          </p:cNvCxnSpPr>
          <p:nvPr/>
        </p:nvCxnSpPr>
        <p:spPr bwMode="auto">
          <a:xfrm flipH="1" flipV="1">
            <a:off x="4257675" y="5575300"/>
            <a:ext cx="2274888" cy="122238"/>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7" name="直接连接符 47"/>
          <p:cNvCxnSpPr>
            <a:cxnSpLocks noChangeShapeType="1"/>
          </p:cNvCxnSpPr>
          <p:nvPr/>
        </p:nvCxnSpPr>
        <p:spPr bwMode="auto">
          <a:xfrm>
            <a:off x="6523038" y="5697538"/>
            <a:ext cx="290512" cy="536575"/>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8" name="直接连接符 48"/>
          <p:cNvCxnSpPr>
            <a:cxnSpLocks noChangeShapeType="1"/>
          </p:cNvCxnSpPr>
          <p:nvPr/>
        </p:nvCxnSpPr>
        <p:spPr bwMode="auto">
          <a:xfrm flipH="1">
            <a:off x="5472113" y="5697538"/>
            <a:ext cx="1050925" cy="5080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9" name="直接连接符 49"/>
          <p:cNvCxnSpPr>
            <a:cxnSpLocks noChangeShapeType="1"/>
          </p:cNvCxnSpPr>
          <p:nvPr/>
        </p:nvCxnSpPr>
        <p:spPr bwMode="auto">
          <a:xfrm flipH="1">
            <a:off x="8305800" y="3111500"/>
            <a:ext cx="693738" cy="19208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0" name="直接连接符 50"/>
          <p:cNvCxnSpPr>
            <a:cxnSpLocks noChangeShapeType="1"/>
          </p:cNvCxnSpPr>
          <p:nvPr/>
        </p:nvCxnSpPr>
        <p:spPr bwMode="auto">
          <a:xfrm flipV="1">
            <a:off x="7891463" y="3094038"/>
            <a:ext cx="1100137" cy="1654175"/>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11" name="直接连接符 51"/>
          <p:cNvCxnSpPr>
            <a:cxnSpLocks noChangeShapeType="1"/>
          </p:cNvCxnSpPr>
          <p:nvPr/>
        </p:nvCxnSpPr>
        <p:spPr bwMode="auto">
          <a:xfrm>
            <a:off x="6380163" y="903288"/>
            <a:ext cx="1731962" cy="922337"/>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2" name="直接连接符 52"/>
          <p:cNvCxnSpPr>
            <a:cxnSpLocks noChangeShapeType="1"/>
          </p:cNvCxnSpPr>
          <p:nvPr/>
        </p:nvCxnSpPr>
        <p:spPr bwMode="auto">
          <a:xfrm flipH="1" flipV="1">
            <a:off x="6380163" y="903288"/>
            <a:ext cx="1579562" cy="178276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3" name="直接连接符 53"/>
          <p:cNvCxnSpPr>
            <a:cxnSpLocks noChangeShapeType="1"/>
          </p:cNvCxnSpPr>
          <p:nvPr/>
        </p:nvCxnSpPr>
        <p:spPr bwMode="auto">
          <a:xfrm flipH="1">
            <a:off x="7959725" y="1836738"/>
            <a:ext cx="152400" cy="84931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4" name="直接连接符 54"/>
          <p:cNvCxnSpPr>
            <a:cxnSpLocks noChangeShapeType="1"/>
          </p:cNvCxnSpPr>
          <p:nvPr/>
        </p:nvCxnSpPr>
        <p:spPr bwMode="auto">
          <a:xfrm flipH="1" flipV="1">
            <a:off x="8112125" y="1828800"/>
            <a:ext cx="193675" cy="148113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5" name="直接连接符 55"/>
          <p:cNvCxnSpPr>
            <a:cxnSpLocks noChangeShapeType="1"/>
          </p:cNvCxnSpPr>
          <p:nvPr/>
        </p:nvCxnSpPr>
        <p:spPr bwMode="auto">
          <a:xfrm flipV="1">
            <a:off x="4168775" y="1563688"/>
            <a:ext cx="1033463" cy="112236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6" name="直接连接符 56"/>
          <p:cNvCxnSpPr>
            <a:cxnSpLocks noChangeShapeType="1"/>
          </p:cNvCxnSpPr>
          <p:nvPr/>
        </p:nvCxnSpPr>
        <p:spPr bwMode="auto">
          <a:xfrm flipV="1">
            <a:off x="5202238" y="903288"/>
            <a:ext cx="1173162" cy="6604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7" name="直接连接符 57"/>
          <p:cNvCxnSpPr>
            <a:cxnSpLocks noChangeShapeType="1"/>
          </p:cNvCxnSpPr>
          <p:nvPr/>
        </p:nvCxnSpPr>
        <p:spPr bwMode="auto">
          <a:xfrm flipV="1">
            <a:off x="3817938" y="1570038"/>
            <a:ext cx="1384300" cy="8445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8" name="直接连接符 58"/>
          <p:cNvCxnSpPr>
            <a:cxnSpLocks noChangeShapeType="1"/>
          </p:cNvCxnSpPr>
          <p:nvPr/>
        </p:nvCxnSpPr>
        <p:spPr bwMode="auto">
          <a:xfrm flipH="1" flipV="1">
            <a:off x="3819525" y="2420938"/>
            <a:ext cx="349250" cy="26511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9" name="直接连接符 59"/>
          <p:cNvCxnSpPr>
            <a:cxnSpLocks noChangeShapeType="1"/>
          </p:cNvCxnSpPr>
          <p:nvPr/>
        </p:nvCxnSpPr>
        <p:spPr bwMode="auto">
          <a:xfrm flipH="1">
            <a:off x="3900488" y="3789363"/>
            <a:ext cx="268287" cy="52546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20" name="直接连接符 60"/>
          <p:cNvCxnSpPr>
            <a:cxnSpLocks noChangeShapeType="1"/>
          </p:cNvCxnSpPr>
          <p:nvPr/>
        </p:nvCxnSpPr>
        <p:spPr bwMode="auto">
          <a:xfrm flipH="1" flipV="1">
            <a:off x="4168775" y="3789363"/>
            <a:ext cx="1033463" cy="1227137"/>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21" name="直接连接符 61"/>
          <p:cNvCxnSpPr>
            <a:cxnSpLocks noChangeShapeType="1"/>
          </p:cNvCxnSpPr>
          <p:nvPr/>
        </p:nvCxnSpPr>
        <p:spPr bwMode="auto">
          <a:xfrm flipH="1" flipV="1">
            <a:off x="3900488" y="4321175"/>
            <a:ext cx="1301750" cy="692150"/>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2" name="直接连接符 62"/>
          <p:cNvCxnSpPr>
            <a:cxnSpLocks noChangeShapeType="1"/>
          </p:cNvCxnSpPr>
          <p:nvPr/>
        </p:nvCxnSpPr>
        <p:spPr bwMode="auto">
          <a:xfrm flipH="1" flipV="1">
            <a:off x="5202238" y="5021263"/>
            <a:ext cx="1339850" cy="677862"/>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3" name="直接连接符 63"/>
          <p:cNvCxnSpPr>
            <a:cxnSpLocks noChangeShapeType="1"/>
          </p:cNvCxnSpPr>
          <p:nvPr/>
        </p:nvCxnSpPr>
        <p:spPr bwMode="auto">
          <a:xfrm flipH="1">
            <a:off x="6523038" y="3789363"/>
            <a:ext cx="1436687" cy="1909762"/>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4" name="直接连接符 64"/>
          <p:cNvCxnSpPr>
            <a:cxnSpLocks noChangeShapeType="1"/>
          </p:cNvCxnSpPr>
          <p:nvPr/>
        </p:nvCxnSpPr>
        <p:spPr bwMode="auto">
          <a:xfrm flipV="1">
            <a:off x="7883525" y="3800475"/>
            <a:ext cx="76200" cy="944563"/>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5" name="直接连接符 65"/>
          <p:cNvCxnSpPr>
            <a:cxnSpLocks noChangeShapeType="1"/>
          </p:cNvCxnSpPr>
          <p:nvPr/>
        </p:nvCxnSpPr>
        <p:spPr bwMode="auto">
          <a:xfrm flipH="1">
            <a:off x="7897813" y="3298825"/>
            <a:ext cx="411162" cy="1446213"/>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26" name="直接连接符 66"/>
          <p:cNvCxnSpPr>
            <a:cxnSpLocks noChangeShapeType="1"/>
          </p:cNvCxnSpPr>
          <p:nvPr/>
        </p:nvCxnSpPr>
        <p:spPr bwMode="auto">
          <a:xfrm flipV="1">
            <a:off x="6537325" y="4749800"/>
            <a:ext cx="1363663" cy="941388"/>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7" name="直接连接符 67"/>
          <p:cNvCxnSpPr>
            <a:cxnSpLocks noChangeShapeType="1"/>
          </p:cNvCxnSpPr>
          <p:nvPr/>
        </p:nvCxnSpPr>
        <p:spPr bwMode="auto">
          <a:xfrm>
            <a:off x="4168775" y="2686050"/>
            <a:ext cx="1927225"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28" name="直接连接符 68"/>
          <p:cNvCxnSpPr>
            <a:cxnSpLocks noChangeShapeType="1"/>
          </p:cNvCxnSpPr>
          <p:nvPr/>
        </p:nvCxnSpPr>
        <p:spPr bwMode="auto">
          <a:xfrm>
            <a:off x="4168775" y="2686050"/>
            <a:ext cx="0" cy="6159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29" name="直接连接符 69"/>
          <p:cNvCxnSpPr>
            <a:cxnSpLocks noChangeShapeType="1"/>
          </p:cNvCxnSpPr>
          <p:nvPr/>
        </p:nvCxnSpPr>
        <p:spPr bwMode="auto">
          <a:xfrm>
            <a:off x="7959725" y="2686050"/>
            <a:ext cx="0" cy="7429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0" name="直接连接符 70"/>
          <p:cNvCxnSpPr>
            <a:cxnSpLocks noChangeShapeType="1"/>
          </p:cNvCxnSpPr>
          <p:nvPr/>
        </p:nvCxnSpPr>
        <p:spPr bwMode="auto">
          <a:xfrm>
            <a:off x="6032500" y="2686050"/>
            <a:ext cx="1927225"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1" name="直接连接符 71"/>
          <p:cNvCxnSpPr>
            <a:cxnSpLocks noChangeShapeType="1"/>
          </p:cNvCxnSpPr>
          <p:nvPr/>
        </p:nvCxnSpPr>
        <p:spPr bwMode="auto">
          <a:xfrm>
            <a:off x="4168775" y="3184525"/>
            <a:ext cx="0" cy="6159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2" name="直接连接符 72"/>
          <p:cNvCxnSpPr>
            <a:cxnSpLocks noChangeShapeType="1"/>
          </p:cNvCxnSpPr>
          <p:nvPr/>
        </p:nvCxnSpPr>
        <p:spPr bwMode="auto">
          <a:xfrm>
            <a:off x="7959725" y="3057525"/>
            <a:ext cx="0" cy="7429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3" name="直接连接符 73"/>
          <p:cNvCxnSpPr>
            <a:cxnSpLocks noChangeShapeType="1"/>
          </p:cNvCxnSpPr>
          <p:nvPr/>
        </p:nvCxnSpPr>
        <p:spPr bwMode="auto">
          <a:xfrm>
            <a:off x="4168775" y="3800475"/>
            <a:ext cx="1298575"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4" name="直接连接符 74"/>
          <p:cNvCxnSpPr>
            <a:cxnSpLocks noChangeShapeType="1"/>
          </p:cNvCxnSpPr>
          <p:nvPr/>
        </p:nvCxnSpPr>
        <p:spPr bwMode="auto">
          <a:xfrm>
            <a:off x="6661150" y="3800475"/>
            <a:ext cx="1298575"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nvGrpSpPr>
          <p:cNvPr id="2" name="组合 78"/>
          <p:cNvGrpSpPr>
            <a:grpSpLocks/>
          </p:cNvGrpSpPr>
          <p:nvPr/>
        </p:nvGrpSpPr>
        <p:grpSpPr bwMode="auto">
          <a:xfrm>
            <a:off x="3359150" y="2713038"/>
            <a:ext cx="5448300" cy="1241425"/>
            <a:chOff x="0" y="0"/>
            <a:chExt cx="5448300" cy="1242162"/>
          </a:xfrm>
        </p:grpSpPr>
        <p:sp>
          <p:nvSpPr>
            <p:cNvPr id="2112" name="文本框 76"/>
            <p:cNvSpPr txBox="1">
              <a:spLocks noChangeArrowheads="1"/>
            </p:cNvSpPr>
            <p:nvPr/>
          </p:nvSpPr>
          <p:spPr bwMode="auto">
            <a:xfrm>
              <a:off x="0" y="0"/>
              <a:ext cx="5448300" cy="101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6000" dirty="0" smtClean="0">
                  <a:solidFill>
                    <a:schemeClr val="bg1"/>
                  </a:solidFill>
                  <a:latin typeface="Billboard" charset="0"/>
                  <a:ea typeface="张海山锐谐体" charset="0"/>
                </a:rPr>
                <a:t>Neural-art</a:t>
              </a:r>
              <a:endParaRPr lang="zh-CN" altLang="en-US" sz="6000" dirty="0">
                <a:solidFill>
                  <a:schemeClr val="bg1"/>
                </a:solidFill>
                <a:latin typeface="Billboard" charset="0"/>
                <a:ea typeface="张海山锐谐体" charset="0"/>
              </a:endParaRPr>
            </a:p>
          </p:txBody>
        </p:sp>
        <p:sp>
          <p:nvSpPr>
            <p:cNvPr id="2113" name="文本框 77"/>
            <p:cNvSpPr txBox="1">
              <a:spLocks noChangeArrowheads="1"/>
            </p:cNvSpPr>
            <p:nvPr/>
          </p:nvSpPr>
          <p:spPr bwMode="auto">
            <a:xfrm>
              <a:off x="2037995" y="934385"/>
              <a:ext cx="13660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1400" dirty="0" smtClean="0">
                  <a:solidFill>
                    <a:schemeClr val="bg1"/>
                  </a:solidFill>
                  <a:latin typeface="张海山锐谐体" charset="0"/>
                  <a:ea typeface="张海山锐谐体" charset="0"/>
                </a:rPr>
                <a:t> </a:t>
              </a:r>
              <a:endParaRPr lang="zh-CN" altLang="en-US" sz="1400" dirty="0">
                <a:solidFill>
                  <a:schemeClr val="bg1"/>
                </a:solidFill>
                <a:latin typeface="张海山锐谐体" charset="0"/>
                <a:ea typeface="张海山锐谐体" charset="0"/>
              </a:endParaRPr>
            </a:p>
          </p:txBody>
        </p:sp>
      </p:grpSp>
    </p:spTree>
    <p:extLst>
      <p:ext uri="{BB962C8B-B14F-4D97-AF65-F5344CB8AC3E}">
        <p14:creationId xmlns:p14="http://schemas.microsoft.com/office/powerpoint/2010/main" val="1008473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2000" fill="hold"/>
                                        <p:tgtEl>
                                          <p:spTgt spid="3075"/>
                                        </p:tgtEl>
                                        <p:attrNameLst>
                                          <p:attrName>ppt_w</p:attrName>
                                        </p:attrNameLst>
                                      </p:cBhvr>
                                      <p:tavLst>
                                        <p:tav tm="0">
                                          <p:val>
                                            <p:fltVal val="0"/>
                                          </p:val>
                                        </p:tav>
                                        <p:tav tm="100000">
                                          <p:val>
                                            <p:strVal val="#ppt_w"/>
                                          </p:val>
                                        </p:tav>
                                      </p:tavLst>
                                    </p:anim>
                                    <p:anim calcmode="lin" valueType="num">
                                      <p:cBhvr>
                                        <p:cTn id="8" dur="2000" fill="hold"/>
                                        <p:tgtEl>
                                          <p:spTgt spid="3075"/>
                                        </p:tgtEl>
                                        <p:attrNameLst>
                                          <p:attrName>ppt_h</p:attrName>
                                        </p:attrNameLst>
                                      </p:cBhvr>
                                      <p:tavLst>
                                        <p:tav tm="0">
                                          <p:val>
                                            <p:fltVal val="0"/>
                                          </p:val>
                                        </p:tav>
                                        <p:tav tm="100000">
                                          <p:val>
                                            <p:strVal val="#ppt_h"/>
                                          </p:val>
                                        </p:tav>
                                      </p:tavLst>
                                    </p:anim>
                                    <p:anim calcmode="lin" valueType="num">
                                      <p:cBhvr>
                                        <p:cTn id="9" dur="2000" fill="hold"/>
                                        <p:tgtEl>
                                          <p:spTgt spid="3075"/>
                                        </p:tgtEl>
                                        <p:attrNameLst>
                                          <p:attrName>style.rotation</p:attrName>
                                        </p:attrNameLst>
                                      </p:cBhvr>
                                      <p:tavLst>
                                        <p:tav tm="0">
                                          <p:val>
                                            <p:fltVal val="360"/>
                                          </p:val>
                                        </p:tav>
                                        <p:tav tm="100000">
                                          <p:val>
                                            <p:fltVal val="0"/>
                                          </p:val>
                                        </p:tav>
                                      </p:tavLst>
                                    </p:anim>
                                    <p:animEffect transition="in" filter="fade">
                                      <p:cBhvr>
                                        <p:cTn id="10" dur="2000"/>
                                        <p:tgtEl>
                                          <p:spTgt spid="3075"/>
                                        </p:tgtEl>
                                      </p:cBhvr>
                                    </p:animEffect>
                                  </p:childTnLst>
                                </p:cTn>
                              </p:par>
                            </p:childTnLst>
                          </p:cTn>
                        </p:par>
                        <p:par>
                          <p:cTn id="11" fill="hold" nodeType="afterGroup">
                            <p:stCondLst>
                              <p:cond delay="2000"/>
                            </p:stCondLst>
                            <p:childTnLst>
                              <p:par>
                                <p:cTn id="12" presetID="22" presetClass="entr" presetSubtype="4" fill="hold" nodeType="afterEffect">
                                  <p:stCondLst>
                                    <p:cond delay="0"/>
                                  </p:stCondLst>
                                  <p:childTnLst>
                                    <p:set>
                                      <p:cBhvr>
                                        <p:cTn id="13" dur="1" fill="hold">
                                          <p:stCondLst>
                                            <p:cond delay="0"/>
                                          </p:stCondLst>
                                        </p:cTn>
                                        <p:tgtEl>
                                          <p:spTgt spid="3078"/>
                                        </p:tgtEl>
                                        <p:attrNameLst>
                                          <p:attrName>style.visibility</p:attrName>
                                        </p:attrNameLst>
                                      </p:cBhvr>
                                      <p:to>
                                        <p:strVal val="visible"/>
                                      </p:to>
                                    </p:set>
                                    <p:animEffect transition="in" filter="wipe(down)">
                                      <p:cBhvr>
                                        <p:cTn id="14" dur="1000"/>
                                        <p:tgtEl>
                                          <p:spTgt spid="3078"/>
                                        </p:tgtEl>
                                      </p:cBhvr>
                                    </p:animEffect>
                                  </p:childTnLst>
                                </p:cTn>
                              </p:par>
                              <p:par>
                                <p:cTn id="15" presetID="22" presetClass="entr" presetSubtype="2" fill="hold" nodeType="withEffect">
                                  <p:stCondLst>
                                    <p:cond delay="0"/>
                                  </p:stCondLst>
                                  <p:childTnLst>
                                    <p:set>
                                      <p:cBhvr>
                                        <p:cTn id="16" dur="1" fill="hold">
                                          <p:stCondLst>
                                            <p:cond delay="0"/>
                                          </p:stCondLst>
                                        </p:cTn>
                                        <p:tgtEl>
                                          <p:spTgt spid="3077"/>
                                        </p:tgtEl>
                                        <p:attrNameLst>
                                          <p:attrName>style.visibility</p:attrName>
                                        </p:attrNameLst>
                                      </p:cBhvr>
                                      <p:to>
                                        <p:strVal val="visible"/>
                                      </p:to>
                                    </p:set>
                                    <p:animEffect transition="in" filter="wipe(right)">
                                      <p:cBhvr>
                                        <p:cTn id="17" dur="1000"/>
                                        <p:tgtEl>
                                          <p:spTgt spid="3077"/>
                                        </p:tgtEl>
                                      </p:cBhvr>
                                    </p:animEffect>
                                  </p:childTnLst>
                                </p:cTn>
                              </p:par>
                              <p:par>
                                <p:cTn id="18" presetID="22" presetClass="entr" presetSubtype="2" fill="hold" nodeType="withEffect">
                                  <p:stCondLst>
                                    <p:cond delay="0"/>
                                  </p:stCondLst>
                                  <p:childTnLst>
                                    <p:set>
                                      <p:cBhvr>
                                        <p:cTn id="19" dur="1" fill="hold">
                                          <p:stCondLst>
                                            <p:cond delay="0"/>
                                          </p:stCondLst>
                                        </p:cTn>
                                        <p:tgtEl>
                                          <p:spTgt spid="3076"/>
                                        </p:tgtEl>
                                        <p:attrNameLst>
                                          <p:attrName>style.visibility</p:attrName>
                                        </p:attrNameLst>
                                      </p:cBhvr>
                                      <p:to>
                                        <p:strVal val="visible"/>
                                      </p:to>
                                    </p:set>
                                    <p:animEffect transition="in" filter="wipe(right)">
                                      <p:cBhvr>
                                        <p:cTn id="20" dur="1000"/>
                                        <p:tgtEl>
                                          <p:spTgt spid="3076"/>
                                        </p:tgtEl>
                                      </p:cBhvr>
                                    </p:animEffect>
                                  </p:childTnLst>
                                </p:cTn>
                              </p:par>
                              <p:par>
                                <p:cTn id="21" presetID="22" presetClass="entr" presetSubtype="2" fill="hold" nodeType="withEffect">
                                  <p:stCondLst>
                                    <p:cond delay="0"/>
                                  </p:stCondLst>
                                  <p:childTnLst>
                                    <p:set>
                                      <p:cBhvr>
                                        <p:cTn id="22" dur="1" fill="hold">
                                          <p:stCondLst>
                                            <p:cond delay="0"/>
                                          </p:stCondLst>
                                        </p:cTn>
                                        <p:tgtEl>
                                          <p:spTgt spid="3080"/>
                                        </p:tgtEl>
                                        <p:attrNameLst>
                                          <p:attrName>style.visibility</p:attrName>
                                        </p:attrNameLst>
                                      </p:cBhvr>
                                      <p:to>
                                        <p:strVal val="visible"/>
                                      </p:to>
                                    </p:set>
                                    <p:animEffect transition="in" filter="wipe(right)">
                                      <p:cBhvr>
                                        <p:cTn id="23" dur="1000"/>
                                        <p:tgtEl>
                                          <p:spTgt spid="3080"/>
                                        </p:tgtEl>
                                      </p:cBhvr>
                                    </p:animEffect>
                                  </p:childTnLst>
                                </p:cTn>
                              </p:par>
                              <p:par>
                                <p:cTn id="24" presetID="22" presetClass="entr" presetSubtype="1" fill="hold" nodeType="withEffect">
                                  <p:stCondLst>
                                    <p:cond delay="0"/>
                                  </p:stCondLst>
                                  <p:childTnLst>
                                    <p:set>
                                      <p:cBhvr>
                                        <p:cTn id="25" dur="1" fill="hold">
                                          <p:stCondLst>
                                            <p:cond delay="0"/>
                                          </p:stCondLst>
                                        </p:cTn>
                                        <p:tgtEl>
                                          <p:spTgt spid="3081"/>
                                        </p:tgtEl>
                                        <p:attrNameLst>
                                          <p:attrName>style.visibility</p:attrName>
                                        </p:attrNameLst>
                                      </p:cBhvr>
                                      <p:to>
                                        <p:strVal val="visible"/>
                                      </p:to>
                                    </p:set>
                                    <p:animEffect transition="in" filter="wipe(up)">
                                      <p:cBhvr>
                                        <p:cTn id="26" dur="1000"/>
                                        <p:tgtEl>
                                          <p:spTgt spid="3081"/>
                                        </p:tgtEl>
                                      </p:cBhvr>
                                    </p:animEffect>
                                  </p:childTnLst>
                                </p:cTn>
                              </p:par>
                              <p:par>
                                <p:cTn id="27" presetID="22" presetClass="entr" presetSubtype="1" fill="hold" nodeType="withEffect">
                                  <p:stCondLst>
                                    <p:cond delay="0"/>
                                  </p:stCondLst>
                                  <p:childTnLst>
                                    <p:set>
                                      <p:cBhvr>
                                        <p:cTn id="28" dur="1" fill="hold">
                                          <p:stCondLst>
                                            <p:cond delay="0"/>
                                          </p:stCondLst>
                                        </p:cTn>
                                        <p:tgtEl>
                                          <p:spTgt spid="3082"/>
                                        </p:tgtEl>
                                        <p:attrNameLst>
                                          <p:attrName>style.visibility</p:attrName>
                                        </p:attrNameLst>
                                      </p:cBhvr>
                                      <p:to>
                                        <p:strVal val="visible"/>
                                      </p:to>
                                    </p:set>
                                    <p:animEffect transition="in" filter="wipe(up)">
                                      <p:cBhvr>
                                        <p:cTn id="29" dur="1000"/>
                                        <p:tgtEl>
                                          <p:spTgt spid="3082"/>
                                        </p:tgtEl>
                                      </p:cBhvr>
                                    </p:animEffect>
                                  </p:childTnLst>
                                </p:cTn>
                              </p:par>
                              <p:par>
                                <p:cTn id="30" presetID="22" presetClass="entr" presetSubtype="1" fill="hold" nodeType="withEffect">
                                  <p:stCondLst>
                                    <p:cond delay="0"/>
                                  </p:stCondLst>
                                  <p:childTnLst>
                                    <p:set>
                                      <p:cBhvr>
                                        <p:cTn id="31" dur="1" fill="hold">
                                          <p:stCondLst>
                                            <p:cond delay="0"/>
                                          </p:stCondLst>
                                        </p:cTn>
                                        <p:tgtEl>
                                          <p:spTgt spid="3083"/>
                                        </p:tgtEl>
                                        <p:attrNameLst>
                                          <p:attrName>style.visibility</p:attrName>
                                        </p:attrNameLst>
                                      </p:cBhvr>
                                      <p:to>
                                        <p:strVal val="visible"/>
                                      </p:to>
                                    </p:set>
                                    <p:animEffect transition="in" filter="wipe(up)">
                                      <p:cBhvr>
                                        <p:cTn id="32" dur="1000"/>
                                        <p:tgtEl>
                                          <p:spTgt spid="3083"/>
                                        </p:tgtEl>
                                      </p:cBhvr>
                                    </p:animEffect>
                                  </p:childTnLst>
                                </p:cTn>
                              </p:par>
                              <p:par>
                                <p:cTn id="33" presetID="22" presetClass="entr" presetSubtype="8" fill="hold" nodeType="withEffect">
                                  <p:stCondLst>
                                    <p:cond delay="0"/>
                                  </p:stCondLst>
                                  <p:childTnLst>
                                    <p:set>
                                      <p:cBhvr>
                                        <p:cTn id="34" dur="1" fill="hold">
                                          <p:stCondLst>
                                            <p:cond delay="0"/>
                                          </p:stCondLst>
                                        </p:cTn>
                                        <p:tgtEl>
                                          <p:spTgt spid="3086"/>
                                        </p:tgtEl>
                                        <p:attrNameLst>
                                          <p:attrName>style.visibility</p:attrName>
                                        </p:attrNameLst>
                                      </p:cBhvr>
                                      <p:to>
                                        <p:strVal val="visible"/>
                                      </p:to>
                                    </p:set>
                                    <p:animEffect transition="in" filter="wipe(left)">
                                      <p:cBhvr>
                                        <p:cTn id="35" dur="1000"/>
                                        <p:tgtEl>
                                          <p:spTgt spid="3086"/>
                                        </p:tgtEl>
                                      </p:cBhvr>
                                    </p:animEffect>
                                  </p:childTnLst>
                                </p:cTn>
                              </p:par>
                              <p:par>
                                <p:cTn id="36" presetID="22" presetClass="entr" presetSubtype="8" fill="hold" nodeType="withEffect">
                                  <p:stCondLst>
                                    <p:cond delay="0"/>
                                  </p:stCondLst>
                                  <p:childTnLst>
                                    <p:set>
                                      <p:cBhvr>
                                        <p:cTn id="37" dur="1" fill="hold">
                                          <p:stCondLst>
                                            <p:cond delay="0"/>
                                          </p:stCondLst>
                                        </p:cTn>
                                        <p:tgtEl>
                                          <p:spTgt spid="3088"/>
                                        </p:tgtEl>
                                        <p:attrNameLst>
                                          <p:attrName>style.visibility</p:attrName>
                                        </p:attrNameLst>
                                      </p:cBhvr>
                                      <p:to>
                                        <p:strVal val="visible"/>
                                      </p:to>
                                    </p:set>
                                    <p:animEffect transition="in" filter="wipe(left)">
                                      <p:cBhvr>
                                        <p:cTn id="38" dur="1000"/>
                                        <p:tgtEl>
                                          <p:spTgt spid="3088"/>
                                        </p:tgtEl>
                                      </p:cBhvr>
                                    </p:animEffect>
                                  </p:childTnLst>
                                </p:cTn>
                              </p:par>
                              <p:par>
                                <p:cTn id="39" presetID="22" presetClass="entr" presetSubtype="8" fill="hold" nodeType="withEffect">
                                  <p:stCondLst>
                                    <p:cond delay="0"/>
                                  </p:stCondLst>
                                  <p:childTnLst>
                                    <p:set>
                                      <p:cBhvr>
                                        <p:cTn id="40" dur="1" fill="hold">
                                          <p:stCondLst>
                                            <p:cond delay="0"/>
                                          </p:stCondLst>
                                        </p:cTn>
                                        <p:tgtEl>
                                          <p:spTgt spid="3087"/>
                                        </p:tgtEl>
                                        <p:attrNameLst>
                                          <p:attrName>style.visibility</p:attrName>
                                        </p:attrNameLst>
                                      </p:cBhvr>
                                      <p:to>
                                        <p:strVal val="visible"/>
                                      </p:to>
                                    </p:set>
                                    <p:animEffect transition="in" filter="wipe(left)">
                                      <p:cBhvr>
                                        <p:cTn id="41" dur="1000"/>
                                        <p:tgtEl>
                                          <p:spTgt spid="3087"/>
                                        </p:tgtEl>
                                      </p:cBhvr>
                                    </p:animEffect>
                                  </p:childTnLst>
                                </p:cTn>
                              </p:par>
                              <p:par>
                                <p:cTn id="42" presetID="22" presetClass="entr" presetSubtype="8" fill="hold" nodeType="withEffect">
                                  <p:stCondLst>
                                    <p:cond delay="0"/>
                                  </p:stCondLst>
                                  <p:childTnLst>
                                    <p:set>
                                      <p:cBhvr>
                                        <p:cTn id="43" dur="1" fill="hold">
                                          <p:stCondLst>
                                            <p:cond delay="0"/>
                                          </p:stCondLst>
                                        </p:cTn>
                                        <p:tgtEl>
                                          <p:spTgt spid="3085"/>
                                        </p:tgtEl>
                                        <p:attrNameLst>
                                          <p:attrName>style.visibility</p:attrName>
                                        </p:attrNameLst>
                                      </p:cBhvr>
                                      <p:to>
                                        <p:strVal val="visible"/>
                                      </p:to>
                                    </p:set>
                                    <p:animEffect transition="in" filter="wipe(left)">
                                      <p:cBhvr>
                                        <p:cTn id="44" dur="1000"/>
                                        <p:tgtEl>
                                          <p:spTgt spid="3085"/>
                                        </p:tgtEl>
                                      </p:cBhvr>
                                    </p:animEffect>
                                  </p:childTnLst>
                                </p:cTn>
                              </p:par>
                              <p:par>
                                <p:cTn id="45" presetID="22" presetClass="entr" presetSubtype="4" fill="hold" nodeType="withEffect">
                                  <p:stCondLst>
                                    <p:cond delay="0"/>
                                  </p:stCondLst>
                                  <p:childTnLst>
                                    <p:set>
                                      <p:cBhvr>
                                        <p:cTn id="46" dur="1" fill="hold">
                                          <p:stCondLst>
                                            <p:cond delay="0"/>
                                          </p:stCondLst>
                                        </p:cTn>
                                        <p:tgtEl>
                                          <p:spTgt spid="3084"/>
                                        </p:tgtEl>
                                        <p:attrNameLst>
                                          <p:attrName>style.visibility</p:attrName>
                                        </p:attrNameLst>
                                      </p:cBhvr>
                                      <p:to>
                                        <p:strVal val="visible"/>
                                      </p:to>
                                    </p:set>
                                    <p:animEffect transition="in" filter="wipe(down)">
                                      <p:cBhvr>
                                        <p:cTn id="47" dur="1000"/>
                                        <p:tgtEl>
                                          <p:spTgt spid="3084"/>
                                        </p:tgtEl>
                                      </p:cBhvr>
                                    </p:animEffect>
                                  </p:childTnLst>
                                </p:cTn>
                              </p:par>
                              <p:par>
                                <p:cTn id="48" presetID="22" presetClass="entr" presetSubtype="4" fill="hold" nodeType="withEffect">
                                  <p:stCondLst>
                                    <p:cond delay="0"/>
                                  </p:stCondLst>
                                  <p:childTnLst>
                                    <p:set>
                                      <p:cBhvr>
                                        <p:cTn id="49" dur="1" fill="hold">
                                          <p:stCondLst>
                                            <p:cond delay="0"/>
                                          </p:stCondLst>
                                        </p:cTn>
                                        <p:tgtEl>
                                          <p:spTgt spid="3079"/>
                                        </p:tgtEl>
                                        <p:attrNameLst>
                                          <p:attrName>style.visibility</p:attrName>
                                        </p:attrNameLst>
                                      </p:cBhvr>
                                      <p:to>
                                        <p:strVal val="visible"/>
                                      </p:to>
                                    </p:set>
                                    <p:animEffect transition="in" filter="wipe(down)">
                                      <p:cBhvr>
                                        <p:cTn id="50" dur="1000"/>
                                        <p:tgtEl>
                                          <p:spTgt spid="3079"/>
                                        </p:tgtEl>
                                      </p:cBhvr>
                                    </p:animEffect>
                                  </p:childTnLst>
                                </p:cTn>
                              </p:par>
                            </p:childTnLst>
                          </p:cTn>
                        </p:par>
                        <p:par>
                          <p:cTn id="51" fill="hold" nodeType="afterGroup">
                            <p:stCondLst>
                              <p:cond delay="3000"/>
                            </p:stCondLst>
                            <p:childTnLst>
                              <p:par>
                                <p:cTn id="52" presetID="22" presetClass="entr" presetSubtype="1" fill="hold" nodeType="afterEffect">
                                  <p:stCondLst>
                                    <p:cond delay="0"/>
                                  </p:stCondLst>
                                  <p:childTnLst>
                                    <p:set>
                                      <p:cBhvr>
                                        <p:cTn id="53" dur="1" fill="hold">
                                          <p:stCondLst>
                                            <p:cond delay="0"/>
                                          </p:stCondLst>
                                        </p:cTn>
                                        <p:tgtEl>
                                          <p:spTgt spid="3091"/>
                                        </p:tgtEl>
                                        <p:attrNameLst>
                                          <p:attrName>style.visibility</p:attrName>
                                        </p:attrNameLst>
                                      </p:cBhvr>
                                      <p:to>
                                        <p:strVal val="visible"/>
                                      </p:to>
                                    </p:set>
                                    <p:animEffect transition="in" filter="wipe(up)">
                                      <p:cBhvr>
                                        <p:cTn id="54" dur="1000"/>
                                        <p:tgtEl>
                                          <p:spTgt spid="3091"/>
                                        </p:tgtEl>
                                      </p:cBhvr>
                                    </p:animEffect>
                                  </p:childTnLst>
                                </p:cTn>
                              </p:par>
                              <p:par>
                                <p:cTn id="55" presetID="22" presetClass="entr" presetSubtype="2" fill="hold" nodeType="withEffect">
                                  <p:stCondLst>
                                    <p:cond delay="0"/>
                                  </p:stCondLst>
                                  <p:childTnLst>
                                    <p:set>
                                      <p:cBhvr>
                                        <p:cTn id="56" dur="1" fill="hold">
                                          <p:stCondLst>
                                            <p:cond delay="0"/>
                                          </p:stCondLst>
                                        </p:cTn>
                                        <p:tgtEl>
                                          <p:spTgt spid="3092"/>
                                        </p:tgtEl>
                                        <p:attrNameLst>
                                          <p:attrName>style.visibility</p:attrName>
                                        </p:attrNameLst>
                                      </p:cBhvr>
                                      <p:to>
                                        <p:strVal val="visible"/>
                                      </p:to>
                                    </p:set>
                                    <p:animEffect transition="in" filter="wipe(right)">
                                      <p:cBhvr>
                                        <p:cTn id="57" dur="1000"/>
                                        <p:tgtEl>
                                          <p:spTgt spid="3092"/>
                                        </p:tgtEl>
                                      </p:cBhvr>
                                    </p:animEffect>
                                  </p:childTnLst>
                                </p:cTn>
                              </p:par>
                              <p:par>
                                <p:cTn id="58" presetID="22" presetClass="entr" presetSubtype="8" fill="hold" nodeType="withEffect">
                                  <p:stCondLst>
                                    <p:cond delay="0"/>
                                  </p:stCondLst>
                                  <p:childTnLst>
                                    <p:set>
                                      <p:cBhvr>
                                        <p:cTn id="59" dur="1" fill="hold">
                                          <p:stCondLst>
                                            <p:cond delay="0"/>
                                          </p:stCondLst>
                                        </p:cTn>
                                        <p:tgtEl>
                                          <p:spTgt spid="3090"/>
                                        </p:tgtEl>
                                        <p:attrNameLst>
                                          <p:attrName>style.visibility</p:attrName>
                                        </p:attrNameLst>
                                      </p:cBhvr>
                                      <p:to>
                                        <p:strVal val="visible"/>
                                      </p:to>
                                    </p:set>
                                    <p:animEffect transition="in" filter="wipe(left)">
                                      <p:cBhvr>
                                        <p:cTn id="60" dur="1000"/>
                                        <p:tgtEl>
                                          <p:spTgt spid="3090"/>
                                        </p:tgtEl>
                                      </p:cBhvr>
                                    </p:animEffect>
                                  </p:childTnLst>
                                </p:cTn>
                              </p:par>
                              <p:par>
                                <p:cTn id="61" presetID="22" presetClass="entr" presetSubtype="1" fill="hold" nodeType="withEffect">
                                  <p:stCondLst>
                                    <p:cond delay="0"/>
                                  </p:stCondLst>
                                  <p:childTnLst>
                                    <p:set>
                                      <p:cBhvr>
                                        <p:cTn id="62" dur="1" fill="hold">
                                          <p:stCondLst>
                                            <p:cond delay="0"/>
                                          </p:stCondLst>
                                        </p:cTn>
                                        <p:tgtEl>
                                          <p:spTgt spid="3093"/>
                                        </p:tgtEl>
                                        <p:attrNameLst>
                                          <p:attrName>style.visibility</p:attrName>
                                        </p:attrNameLst>
                                      </p:cBhvr>
                                      <p:to>
                                        <p:strVal val="visible"/>
                                      </p:to>
                                    </p:set>
                                    <p:animEffect transition="in" filter="wipe(up)">
                                      <p:cBhvr>
                                        <p:cTn id="63" dur="1000"/>
                                        <p:tgtEl>
                                          <p:spTgt spid="3093"/>
                                        </p:tgtEl>
                                      </p:cBhvr>
                                    </p:animEffect>
                                  </p:childTnLst>
                                </p:cTn>
                              </p:par>
                              <p:par>
                                <p:cTn id="64" presetID="22" presetClass="entr" presetSubtype="2" fill="hold" nodeType="withEffect">
                                  <p:stCondLst>
                                    <p:cond delay="0"/>
                                  </p:stCondLst>
                                  <p:childTnLst>
                                    <p:set>
                                      <p:cBhvr>
                                        <p:cTn id="65" dur="1" fill="hold">
                                          <p:stCondLst>
                                            <p:cond delay="0"/>
                                          </p:stCondLst>
                                        </p:cTn>
                                        <p:tgtEl>
                                          <p:spTgt spid="3094"/>
                                        </p:tgtEl>
                                        <p:attrNameLst>
                                          <p:attrName>style.visibility</p:attrName>
                                        </p:attrNameLst>
                                      </p:cBhvr>
                                      <p:to>
                                        <p:strVal val="visible"/>
                                      </p:to>
                                    </p:set>
                                    <p:animEffect transition="in" filter="wipe(right)">
                                      <p:cBhvr>
                                        <p:cTn id="66" dur="1000"/>
                                        <p:tgtEl>
                                          <p:spTgt spid="3094"/>
                                        </p:tgtEl>
                                      </p:cBhvr>
                                    </p:animEffect>
                                  </p:childTnLst>
                                </p:cTn>
                              </p:par>
                              <p:par>
                                <p:cTn id="67" presetID="22" presetClass="entr" presetSubtype="4" fill="hold" nodeType="withEffect">
                                  <p:stCondLst>
                                    <p:cond delay="0"/>
                                  </p:stCondLst>
                                  <p:childTnLst>
                                    <p:set>
                                      <p:cBhvr>
                                        <p:cTn id="68" dur="1" fill="hold">
                                          <p:stCondLst>
                                            <p:cond delay="0"/>
                                          </p:stCondLst>
                                        </p:cTn>
                                        <p:tgtEl>
                                          <p:spTgt spid="3097"/>
                                        </p:tgtEl>
                                        <p:attrNameLst>
                                          <p:attrName>style.visibility</p:attrName>
                                        </p:attrNameLst>
                                      </p:cBhvr>
                                      <p:to>
                                        <p:strVal val="visible"/>
                                      </p:to>
                                    </p:set>
                                    <p:animEffect transition="in" filter="wipe(down)">
                                      <p:cBhvr>
                                        <p:cTn id="69" dur="1000"/>
                                        <p:tgtEl>
                                          <p:spTgt spid="3097"/>
                                        </p:tgtEl>
                                      </p:cBhvr>
                                    </p:animEffect>
                                  </p:childTnLst>
                                </p:cTn>
                              </p:par>
                              <p:par>
                                <p:cTn id="70" presetID="22" presetClass="entr" presetSubtype="2" fill="hold" nodeType="withEffect">
                                  <p:stCondLst>
                                    <p:cond delay="0"/>
                                  </p:stCondLst>
                                  <p:childTnLst>
                                    <p:set>
                                      <p:cBhvr>
                                        <p:cTn id="71" dur="1" fill="hold">
                                          <p:stCondLst>
                                            <p:cond delay="0"/>
                                          </p:stCondLst>
                                        </p:cTn>
                                        <p:tgtEl>
                                          <p:spTgt spid="3109"/>
                                        </p:tgtEl>
                                        <p:attrNameLst>
                                          <p:attrName>style.visibility</p:attrName>
                                        </p:attrNameLst>
                                      </p:cBhvr>
                                      <p:to>
                                        <p:strVal val="visible"/>
                                      </p:to>
                                    </p:set>
                                    <p:animEffect transition="in" filter="wipe(right)">
                                      <p:cBhvr>
                                        <p:cTn id="72" dur="1000"/>
                                        <p:tgtEl>
                                          <p:spTgt spid="3109"/>
                                        </p:tgtEl>
                                      </p:cBhvr>
                                    </p:animEffect>
                                  </p:childTnLst>
                                </p:cTn>
                              </p:par>
                              <p:par>
                                <p:cTn id="73" presetID="22" presetClass="entr" presetSubtype="1" fill="hold" nodeType="withEffect">
                                  <p:stCondLst>
                                    <p:cond delay="0"/>
                                  </p:stCondLst>
                                  <p:childTnLst>
                                    <p:set>
                                      <p:cBhvr>
                                        <p:cTn id="74" dur="1" fill="hold">
                                          <p:stCondLst>
                                            <p:cond delay="0"/>
                                          </p:stCondLst>
                                        </p:cTn>
                                        <p:tgtEl>
                                          <p:spTgt spid="3110"/>
                                        </p:tgtEl>
                                        <p:attrNameLst>
                                          <p:attrName>style.visibility</p:attrName>
                                        </p:attrNameLst>
                                      </p:cBhvr>
                                      <p:to>
                                        <p:strVal val="visible"/>
                                      </p:to>
                                    </p:set>
                                    <p:animEffect transition="in" filter="wipe(up)">
                                      <p:cBhvr>
                                        <p:cTn id="75" dur="1000"/>
                                        <p:tgtEl>
                                          <p:spTgt spid="3110"/>
                                        </p:tgtEl>
                                      </p:cBhvr>
                                    </p:animEffect>
                                  </p:childTnLst>
                                </p:cTn>
                              </p:par>
                              <p:par>
                                <p:cTn id="76" presetID="22" presetClass="entr" presetSubtype="2" fill="hold" nodeType="withEffect">
                                  <p:stCondLst>
                                    <p:cond delay="0"/>
                                  </p:stCondLst>
                                  <p:childTnLst>
                                    <p:set>
                                      <p:cBhvr>
                                        <p:cTn id="77" dur="1" fill="hold">
                                          <p:stCondLst>
                                            <p:cond delay="0"/>
                                          </p:stCondLst>
                                        </p:cTn>
                                        <p:tgtEl>
                                          <p:spTgt spid="3103"/>
                                        </p:tgtEl>
                                        <p:attrNameLst>
                                          <p:attrName>style.visibility</p:attrName>
                                        </p:attrNameLst>
                                      </p:cBhvr>
                                      <p:to>
                                        <p:strVal val="visible"/>
                                      </p:to>
                                    </p:set>
                                    <p:animEffect transition="in" filter="wipe(right)">
                                      <p:cBhvr>
                                        <p:cTn id="78" dur="1000"/>
                                        <p:tgtEl>
                                          <p:spTgt spid="3103"/>
                                        </p:tgtEl>
                                      </p:cBhvr>
                                    </p:animEffect>
                                  </p:childTnLst>
                                </p:cTn>
                              </p:par>
                              <p:par>
                                <p:cTn id="79" presetID="22" presetClass="entr" presetSubtype="4" fill="hold" nodeType="withEffect">
                                  <p:stCondLst>
                                    <p:cond delay="0"/>
                                  </p:stCondLst>
                                  <p:childTnLst>
                                    <p:set>
                                      <p:cBhvr>
                                        <p:cTn id="80" dur="1" fill="hold">
                                          <p:stCondLst>
                                            <p:cond delay="0"/>
                                          </p:stCondLst>
                                        </p:cTn>
                                        <p:tgtEl>
                                          <p:spTgt spid="3104"/>
                                        </p:tgtEl>
                                        <p:attrNameLst>
                                          <p:attrName>style.visibility</p:attrName>
                                        </p:attrNameLst>
                                      </p:cBhvr>
                                      <p:to>
                                        <p:strVal val="visible"/>
                                      </p:to>
                                    </p:set>
                                    <p:animEffect transition="in" filter="wipe(down)">
                                      <p:cBhvr>
                                        <p:cTn id="81" dur="1000"/>
                                        <p:tgtEl>
                                          <p:spTgt spid="3104"/>
                                        </p:tgtEl>
                                      </p:cBhvr>
                                    </p:animEffect>
                                  </p:childTnLst>
                                </p:cTn>
                              </p:par>
                              <p:par>
                                <p:cTn id="82" presetID="22" presetClass="entr" presetSubtype="2" fill="hold" nodeType="withEffect">
                                  <p:stCondLst>
                                    <p:cond delay="0"/>
                                  </p:stCondLst>
                                  <p:childTnLst>
                                    <p:set>
                                      <p:cBhvr>
                                        <p:cTn id="83" dur="1" fill="hold">
                                          <p:stCondLst>
                                            <p:cond delay="0"/>
                                          </p:stCondLst>
                                        </p:cTn>
                                        <p:tgtEl>
                                          <p:spTgt spid="3105"/>
                                        </p:tgtEl>
                                        <p:attrNameLst>
                                          <p:attrName>style.visibility</p:attrName>
                                        </p:attrNameLst>
                                      </p:cBhvr>
                                      <p:to>
                                        <p:strVal val="visible"/>
                                      </p:to>
                                    </p:set>
                                    <p:animEffect transition="in" filter="wipe(right)">
                                      <p:cBhvr>
                                        <p:cTn id="84" dur="1000"/>
                                        <p:tgtEl>
                                          <p:spTgt spid="3105"/>
                                        </p:tgtEl>
                                      </p:cBhvr>
                                    </p:animEffect>
                                  </p:childTnLst>
                                </p:cTn>
                              </p:par>
                              <p:par>
                                <p:cTn id="85" presetID="22" presetClass="entr" presetSubtype="4" fill="hold" nodeType="withEffect">
                                  <p:stCondLst>
                                    <p:cond delay="0"/>
                                  </p:stCondLst>
                                  <p:childTnLst>
                                    <p:set>
                                      <p:cBhvr>
                                        <p:cTn id="86" dur="1" fill="hold">
                                          <p:stCondLst>
                                            <p:cond delay="0"/>
                                          </p:stCondLst>
                                        </p:cTn>
                                        <p:tgtEl>
                                          <p:spTgt spid="3107"/>
                                        </p:tgtEl>
                                        <p:attrNameLst>
                                          <p:attrName>style.visibility</p:attrName>
                                        </p:attrNameLst>
                                      </p:cBhvr>
                                      <p:to>
                                        <p:strVal val="visible"/>
                                      </p:to>
                                    </p:set>
                                    <p:animEffect transition="in" filter="wipe(down)">
                                      <p:cBhvr>
                                        <p:cTn id="87" dur="1000"/>
                                        <p:tgtEl>
                                          <p:spTgt spid="3107"/>
                                        </p:tgtEl>
                                      </p:cBhvr>
                                    </p:animEffect>
                                  </p:childTnLst>
                                </p:cTn>
                              </p:par>
                              <p:par>
                                <p:cTn id="88" presetID="22" presetClass="entr" presetSubtype="8" fill="hold" nodeType="withEffect">
                                  <p:stCondLst>
                                    <p:cond delay="0"/>
                                  </p:stCondLst>
                                  <p:childTnLst>
                                    <p:set>
                                      <p:cBhvr>
                                        <p:cTn id="89" dur="1" fill="hold">
                                          <p:stCondLst>
                                            <p:cond delay="0"/>
                                          </p:stCondLst>
                                        </p:cTn>
                                        <p:tgtEl>
                                          <p:spTgt spid="3108"/>
                                        </p:tgtEl>
                                        <p:attrNameLst>
                                          <p:attrName>style.visibility</p:attrName>
                                        </p:attrNameLst>
                                      </p:cBhvr>
                                      <p:to>
                                        <p:strVal val="visible"/>
                                      </p:to>
                                    </p:set>
                                    <p:animEffect transition="in" filter="wipe(left)">
                                      <p:cBhvr>
                                        <p:cTn id="90" dur="1000"/>
                                        <p:tgtEl>
                                          <p:spTgt spid="3108"/>
                                        </p:tgtEl>
                                      </p:cBhvr>
                                    </p:animEffect>
                                  </p:childTnLst>
                                </p:cTn>
                              </p:par>
                              <p:par>
                                <p:cTn id="91" presetID="22" presetClass="entr" presetSubtype="8" fill="hold" nodeType="withEffect">
                                  <p:stCondLst>
                                    <p:cond delay="0"/>
                                  </p:stCondLst>
                                  <p:childTnLst>
                                    <p:set>
                                      <p:cBhvr>
                                        <p:cTn id="92" dur="1" fill="hold">
                                          <p:stCondLst>
                                            <p:cond delay="0"/>
                                          </p:stCondLst>
                                        </p:cTn>
                                        <p:tgtEl>
                                          <p:spTgt spid="3106"/>
                                        </p:tgtEl>
                                        <p:attrNameLst>
                                          <p:attrName>style.visibility</p:attrName>
                                        </p:attrNameLst>
                                      </p:cBhvr>
                                      <p:to>
                                        <p:strVal val="visible"/>
                                      </p:to>
                                    </p:set>
                                    <p:animEffect transition="in" filter="wipe(left)">
                                      <p:cBhvr>
                                        <p:cTn id="93" dur="1000"/>
                                        <p:tgtEl>
                                          <p:spTgt spid="3106"/>
                                        </p:tgtEl>
                                      </p:cBhvr>
                                    </p:animEffect>
                                  </p:childTnLst>
                                </p:cTn>
                              </p:par>
                              <p:par>
                                <p:cTn id="94" presetID="22" presetClass="entr" presetSubtype="4" fill="hold" nodeType="withEffect">
                                  <p:stCondLst>
                                    <p:cond delay="0"/>
                                  </p:stCondLst>
                                  <p:childTnLst>
                                    <p:set>
                                      <p:cBhvr>
                                        <p:cTn id="95" dur="1" fill="hold">
                                          <p:stCondLst>
                                            <p:cond delay="0"/>
                                          </p:stCondLst>
                                        </p:cTn>
                                        <p:tgtEl>
                                          <p:spTgt spid="3101"/>
                                        </p:tgtEl>
                                        <p:attrNameLst>
                                          <p:attrName>style.visibility</p:attrName>
                                        </p:attrNameLst>
                                      </p:cBhvr>
                                      <p:to>
                                        <p:strVal val="visible"/>
                                      </p:to>
                                    </p:set>
                                    <p:animEffect transition="in" filter="wipe(down)">
                                      <p:cBhvr>
                                        <p:cTn id="96" dur="1000"/>
                                        <p:tgtEl>
                                          <p:spTgt spid="3101"/>
                                        </p:tgtEl>
                                      </p:cBhvr>
                                    </p:animEffect>
                                  </p:childTnLst>
                                </p:cTn>
                              </p:par>
                              <p:par>
                                <p:cTn id="97" presetID="22" presetClass="entr" presetSubtype="4" fill="hold" nodeType="withEffect">
                                  <p:stCondLst>
                                    <p:cond delay="0"/>
                                  </p:stCondLst>
                                  <p:childTnLst>
                                    <p:set>
                                      <p:cBhvr>
                                        <p:cTn id="98" dur="1" fill="hold">
                                          <p:stCondLst>
                                            <p:cond delay="0"/>
                                          </p:stCondLst>
                                        </p:cTn>
                                        <p:tgtEl>
                                          <p:spTgt spid="3102"/>
                                        </p:tgtEl>
                                        <p:attrNameLst>
                                          <p:attrName>style.visibility</p:attrName>
                                        </p:attrNameLst>
                                      </p:cBhvr>
                                      <p:to>
                                        <p:strVal val="visible"/>
                                      </p:to>
                                    </p:set>
                                    <p:animEffect transition="in" filter="wipe(down)">
                                      <p:cBhvr>
                                        <p:cTn id="99" dur="1000"/>
                                        <p:tgtEl>
                                          <p:spTgt spid="3102"/>
                                        </p:tgtEl>
                                      </p:cBhvr>
                                    </p:animEffect>
                                  </p:childTnLst>
                                </p:cTn>
                              </p:par>
                              <p:par>
                                <p:cTn id="100" presetID="22" presetClass="entr" presetSubtype="8" fill="hold" nodeType="withEffect">
                                  <p:stCondLst>
                                    <p:cond delay="0"/>
                                  </p:stCondLst>
                                  <p:childTnLst>
                                    <p:set>
                                      <p:cBhvr>
                                        <p:cTn id="101" dur="1" fill="hold">
                                          <p:stCondLst>
                                            <p:cond delay="0"/>
                                          </p:stCondLst>
                                        </p:cTn>
                                        <p:tgtEl>
                                          <p:spTgt spid="3100"/>
                                        </p:tgtEl>
                                        <p:attrNameLst>
                                          <p:attrName>style.visibility</p:attrName>
                                        </p:attrNameLst>
                                      </p:cBhvr>
                                      <p:to>
                                        <p:strVal val="visible"/>
                                      </p:to>
                                    </p:set>
                                    <p:animEffect transition="in" filter="wipe(left)">
                                      <p:cBhvr>
                                        <p:cTn id="102" dur="1000"/>
                                        <p:tgtEl>
                                          <p:spTgt spid="3100"/>
                                        </p:tgtEl>
                                      </p:cBhvr>
                                    </p:animEffect>
                                  </p:childTnLst>
                                </p:cTn>
                              </p:par>
                              <p:par>
                                <p:cTn id="103" presetID="22" presetClass="entr" presetSubtype="4" fill="hold" nodeType="withEffect">
                                  <p:stCondLst>
                                    <p:cond delay="0"/>
                                  </p:stCondLst>
                                  <p:childTnLst>
                                    <p:set>
                                      <p:cBhvr>
                                        <p:cTn id="104" dur="1" fill="hold">
                                          <p:stCondLst>
                                            <p:cond delay="0"/>
                                          </p:stCondLst>
                                        </p:cTn>
                                        <p:tgtEl>
                                          <p:spTgt spid="3099"/>
                                        </p:tgtEl>
                                        <p:attrNameLst>
                                          <p:attrName>style.visibility</p:attrName>
                                        </p:attrNameLst>
                                      </p:cBhvr>
                                      <p:to>
                                        <p:strVal val="visible"/>
                                      </p:to>
                                    </p:set>
                                    <p:animEffect transition="in" filter="wipe(down)">
                                      <p:cBhvr>
                                        <p:cTn id="105" dur="1000"/>
                                        <p:tgtEl>
                                          <p:spTgt spid="3099"/>
                                        </p:tgtEl>
                                      </p:cBhvr>
                                    </p:animEffect>
                                  </p:childTnLst>
                                </p:cTn>
                              </p:par>
                              <p:par>
                                <p:cTn id="106" presetID="22" presetClass="entr" presetSubtype="1" fill="hold" nodeType="withEffect">
                                  <p:stCondLst>
                                    <p:cond delay="0"/>
                                  </p:stCondLst>
                                  <p:childTnLst>
                                    <p:set>
                                      <p:cBhvr>
                                        <p:cTn id="107" dur="1" fill="hold">
                                          <p:stCondLst>
                                            <p:cond delay="0"/>
                                          </p:stCondLst>
                                        </p:cTn>
                                        <p:tgtEl>
                                          <p:spTgt spid="3098"/>
                                        </p:tgtEl>
                                        <p:attrNameLst>
                                          <p:attrName>style.visibility</p:attrName>
                                        </p:attrNameLst>
                                      </p:cBhvr>
                                      <p:to>
                                        <p:strVal val="visible"/>
                                      </p:to>
                                    </p:set>
                                    <p:animEffect transition="in" filter="wipe(up)">
                                      <p:cBhvr>
                                        <p:cTn id="108" dur="1000"/>
                                        <p:tgtEl>
                                          <p:spTgt spid="3098"/>
                                        </p:tgtEl>
                                      </p:cBhvr>
                                    </p:animEffect>
                                  </p:childTnLst>
                                </p:cTn>
                              </p:par>
                              <p:par>
                                <p:cTn id="109" presetID="22" presetClass="entr" presetSubtype="1" fill="hold" nodeType="withEffect">
                                  <p:stCondLst>
                                    <p:cond delay="0"/>
                                  </p:stCondLst>
                                  <p:childTnLst>
                                    <p:set>
                                      <p:cBhvr>
                                        <p:cTn id="110" dur="1" fill="hold">
                                          <p:stCondLst>
                                            <p:cond delay="0"/>
                                          </p:stCondLst>
                                        </p:cTn>
                                        <p:tgtEl>
                                          <p:spTgt spid="3095"/>
                                        </p:tgtEl>
                                        <p:attrNameLst>
                                          <p:attrName>style.visibility</p:attrName>
                                        </p:attrNameLst>
                                      </p:cBhvr>
                                      <p:to>
                                        <p:strVal val="visible"/>
                                      </p:to>
                                    </p:set>
                                    <p:animEffect transition="in" filter="wipe(up)">
                                      <p:cBhvr>
                                        <p:cTn id="111" dur="1000"/>
                                        <p:tgtEl>
                                          <p:spTgt spid="3095"/>
                                        </p:tgtEl>
                                      </p:cBhvr>
                                    </p:animEffect>
                                  </p:childTnLst>
                                </p:cTn>
                              </p:par>
                              <p:par>
                                <p:cTn id="112" presetID="22" presetClass="entr" presetSubtype="1" fill="hold" nodeType="withEffect">
                                  <p:stCondLst>
                                    <p:cond delay="0"/>
                                  </p:stCondLst>
                                  <p:childTnLst>
                                    <p:set>
                                      <p:cBhvr>
                                        <p:cTn id="113" dur="1" fill="hold">
                                          <p:stCondLst>
                                            <p:cond delay="0"/>
                                          </p:stCondLst>
                                        </p:cTn>
                                        <p:tgtEl>
                                          <p:spTgt spid="3089"/>
                                        </p:tgtEl>
                                        <p:attrNameLst>
                                          <p:attrName>style.visibility</p:attrName>
                                        </p:attrNameLst>
                                      </p:cBhvr>
                                      <p:to>
                                        <p:strVal val="visible"/>
                                      </p:to>
                                    </p:set>
                                    <p:animEffect transition="in" filter="wipe(up)">
                                      <p:cBhvr>
                                        <p:cTn id="114" dur="1000"/>
                                        <p:tgtEl>
                                          <p:spTgt spid="3089"/>
                                        </p:tgtEl>
                                      </p:cBhvr>
                                    </p:animEffect>
                                  </p:childTnLst>
                                </p:cTn>
                              </p:par>
                              <p:par>
                                <p:cTn id="115" presetID="22" presetClass="entr" presetSubtype="4" fill="hold" nodeType="withEffect">
                                  <p:stCondLst>
                                    <p:cond delay="0"/>
                                  </p:stCondLst>
                                  <p:childTnLst>
                                    <p:set>
                                      <p:cBhvr>
                                        <p:cTn id="116" dur="1" fill="hold">
                                          <p:stCondLst>
                                            <p:cond delay="0"/>
                                          </p:stCondLst>
                                        </p:cTn>
                                        <p:tgtEl>
                                          <p:spTgt spid="3096"/>
                                        </p:tgtEl>
                                        <p:attrNameLst>
                                          <p:attrName>style.visibility</p:attrName>
                                        </p:attrNameLst>
                                      </p:cBhvr>
                                      <p:to>
                                        <p:strVal val="visible"/>
                                      </p:to>
                                    </p:set>
                                    <p:animEffect transition="in" filter="wipe(down)">
                                      <p:cBhvr>
                                        <p:cTn id="117" dur="1000"/>
                                        <p:tgtEl>
                                          <p:spTgt spid="3096"/>
                                        </p:tgtEl>
                                      </p:cBhvr>
                                    </p:animEffect>
                                  </p:childTnLst>
                                </p:cTn>
                              </p:par>
                            </p:childTnLst>
                          </p:cTn>
                        </p:par>
                        <p:par>
                          <p:cTn id="118" fill="hold" nodeType="afterGroup">
                            <p:stCondLst>
                              <p:cond delay="4000"/>
                            </p:stCondLst>
                            <p:childTnLst>
                              <p:par>
                                <p:cTn id="119" presetID="22" presetClass="entr" presetSubtype="1" fill="hold" nodeType="afterEffect">
                                  <p:stCondLst>
                                    <p:cond delay="0"/>
                                  </p:stCondLst>
                                  <p:childTnLst>
                                    <p:set>
                                      <p:cBhvr>
                                        <p:cTn id="120" dur="1" fill="hold">
                                          <p:stCondLst>
                                            <p:cond delay="0"/>
                                          </p:stCondLst>
                                        </p:cTn>
                                        <p:tgtEl>
                                          <p:spTgt spid="3116"/>
                                        </p:tgtEl>
                                        <p:attrNameLst>
                                          <p:attrName>style.visibility</p:attrName>
                                        </p:attrNameLst>
                                      </p:cBhvr>
                                      <p:to>
                                        <p:strVal val="visible"/>
                                      </p:to>
                                    </p:set>
                                    <p:animEffect transition="in" filter="wipe(up)">
                                      <p:cBhvr>
                                        <p:cTn id="121" dur="1000"/>
                                        <p:tgtEl>
                                          <p:spTgt spid="3116"/>
                                        </p:tgtEl>
                                      </p:cBhvr>
                                    </p:animEffect>
                                  </p:childTnLst>
                                </p:cTn>
                              </p:par>
                              <p:par>
                                <p:cTn id="122" presetID="22" presetClass="entr" presetSubtype="1" fill="hold" nodeType="withEffect">
                                  <p:stCondLst>
                                    <p:cond delay="0"/>
                                  </p:stCondLst>
                                  <p:childTnLst>
                                    <p:set>
                                      <p:cBhvr>
                                        <p:cTn id="123" dur="1" fill="hold">
                                          <p:stCondLst>
                                            <p:cond delay="0"/>
                                          </p:stCondLst>
                                        </p:cTn>
                                        <p:tgtEl>
                                          <p:spTgt spid="3112"/>
                                        </p:tgtEl>
                                        <p:attrNameLst>
                                          <p:attrName>style.visibility</p:attrName>
                                        </p:attrNameLst>
                                      </p:cBhvr>
                                      <p:to>
                                        <p:strVal val="visible"/>
                                      </p:to>
                                    </p:set>
                                    <p:animEffect transition="in" filter="wipe(up)">
                                      <p:cBhvr>
                                        <p:cTn id="124" dur="1000"/>
                                        <p:tgtEl>
                                          <p:spTgt spid="3112"/>
                                        </p:tgtEl>
                                      </p:cBhvr>
                                    </p:animEffect>
                                  </p:childTnLst>
                                </p:cTn>
                              </p:par>
                              <p:par>
                                <p:cTn id="125" presetID="22" presetClass="entr" presetSubtype="1" fill="hold" nodeType="withEffect">
                                  <p:stCondLst>
                                    <p:cond delay="0"/>
                                  </p:stCondLst>
                                  <p:childTnLst>
                                    <p:set>
                                      <p:cBhvr>
                                        <p:cTn id="126" dur="1" fill="hold">
                                          <p:stCondLst>
                                            <p:cond delay="0"/>
                                          </p:stCondLst>
                                        </p:cTn>
                                        <p:tgtEl>
                                          <p:spTgt spid="3111"/>
                                        </p:tgtEl>
                                        <p:attrNameLst>
                                          <p:attrName>style.visibility</p:attrName>
                                        </p:attrNameLst>
                                      </p:cBhvr>
                                      <p:to>
                                        <p:strVal val="visible"/>
                                      </p:to>
                                    </p:set>
                                    <p:animEffect transition="in" filter="wipe(up)">
                                      <p:cBhvr>
                                        <p:cTn id="127" dur="1000"/>
                                        <p:tgtEl>
                                          <p:spTgt spid="3111"/>
                                        </p:tgtEl>
                                      </p:cBhvr>
                                    </p:animEffect>
                                  </p:childTnLst>
                                </p:cTn>
                              </p:par>
                              <p:par>
                                <p:cTn id="128" presetID="22" presetClass="entr" presetSubtype="1" fill="hold" nodeType="withEffect">
                                  <p:stCondLst>
                                    <p:cond delay="0"/>
                                  </p:stCondLst>
                                  <p:childTnLst>
                                    <p:set>
                                      <p:cBhvr>
                                        <p:cTn id="129" dur="1" fill="hold">
                                          <p:stCondLst>
                                            <p:cond delay="0"/>
                                          </p:stCondLst>
                                        </p:cTn>
                                        <p:tgtEl>
                                          <p:spTgt spid="3113"/>
                                        </p:tgtEl>
                                        <p:attrNameLst>
                                          <p:attrName>style.visibility</p:attrName>
                                        </p:attrNameLst>
                                      </p:cBhvr>
                                      <p:to>
                                        <p:strVal val="visible"/>
                                      </p:to>
                                    </p:set>
                                    <p:animEffect transition="in" filter="wipe(up)">
                                      <p:cBhvr>
                                        <p:cTn id="130" dur="1000"/>
                                        <p:tgtEl>
                                          <p:spTgt spid="3113"/>
                                        </p:tgtEl>
                                      </p:cBhvr>
                                    </p:animEffect>
                                  </p:childTnLst>
                                </p:cTn>
                              </p:par>
                              <p:par>
                                <p:cTn id="131" presetID="22" presetClass="entr" presetSubtype="4" fill="hold" nodeType="withEffect">
                                  <p:stCondLst>
                                    <p:cond delay="0"/>
                                  </p:stCondLst>
                                  <p:childTnLst>
                                    <p:set>
                                      <p:cBhvr>
                                        <p:cTn id="132" dur="1" fill="hold">
                                          <p:stCondLst>
                                            <p:cond delay="0"/>
                                          </p:stCondLst>
                                        </p:cTn>
                                        <p:tgtEl>
                                          <p:spTgt spid="3114"/>
                                        </p:tgtEl>
                                        <p:attrNameLst>
                                          <p:attrName>style.visibility</p:attrName>
                                        </p:attrNameLst>
                                      </p:cBhvr>
                                      <p:to>
                                        <p:strVal val="visible"/>
                                      </p:to>
                                    </p:set>
                                    <p:animEffect transition="in" filter="wipe(down)">
                                      <p:cBhvr>
                                        <p:cTn id="133" dur="1000"/>
                                        <p:tgtEl>
                                          <p:spTgt spid="3114"/>
                                        </p:tgtEl>
                                      </p:cBhvr>
                                    </p:animEffect>
                                  </p:childTnLst>
                                </p:cTn>
                              </p:par>
                              <p:par>
                                <p:cTn id="134" presetID="22" presetClass="entr" presetSubtype="1" fill="hold" nodeType="withEffect">
                                  <p:stCondLst>
                                    <p:cond delay="0"/>
                                  </p:stCondLst>
                                  <p:childTnLst>
                                    <p:set>
                                      <p:cBhvr>
                                        <p:cTn id="135" dur="1" fill="hold">
                                          <p:stCondLst>
                                            <p:cond delay="0"/>
                                          </p:stCondLst>
                                        </p:cTn>
                                        <p:tgtEl>
                                          <p:spTgt spid="3125"/>
                                        </p:tgtEl>
                                        <p:attrNameLst>
                                          <p:attrName>style.visibility</p:attrName>
                                        </p:attrNameLst>
                                      </p:cBhvr>
                                      <p:to>
                                        <p:strVal val="visible"/>
                                      </p:to>
                                    </p:set>
                                    <p:animEffect transition="in" filter="wipe(up)">
                                      <p:cBhvr>
                                        <p:cTn id="136" dur="1000"/>
                                        <p:tgtEl>
                                          <p:spTgt spid="3125"/>
                                        </p:tgtEl>
                                      </p:cBhvr>
                                    </p:animEffect>
                                  </p:childTnLst>
                                </p:cTn>
                              </p:par>
                              <p:par>
                                <p:cTn id="137" presetID="22" presetClass="entr" presetSubtype="4" fill="hold" nodeType="withEffect">
                                  <p:stCondLst>
                                    <p:cond delay="0"/>
                                  </p:stCondLst>
                                  <p:childTnLst>
                                    <p:set>
                                      <p:cBhvr>
                                        <p:cTn id="138" dur="1" fill="hold">
                                          <p:stCondLst>
                                            <p:cond delay="0"/>
                                          </p:stCondLst>
                                        </p:cTn>
                                        <p:tgtEl>
                                          <p:spTgt spid="3124"/>
                                        </p:tgtEl>
                                        <p:attrNameLst>
                                          <p:attrName>style.visibility</p:attrName>
                                        </p:attrNameLst>
                                      </p:cBhvr>
                                      <p:to>
                                        <p:strVal val="visible"/>
                                      </p:to>
                                    </p:set>
                                    <p:animEffect transition="in" filter="wipe(down)">
                                      <p:cBhvr>
                                        <p:cTn id="139" dur="1000"/>
                                        <p:tgtEl>
                                          <p:spTgt spid="3124"/>
                                        </p:tgtEl>
                                      </p:cBhvr>
                                    </p:animEffect>
                                  </p:childTnLst>
                                </p:cTn>
                              </p:par>
                              <p:par>
                                <p:cTn id="140" presetID="22" presetClass="entr" presetSubtype="4" fill="hold" nodeType="withEffect">
                                  <p:stCondLst>
                                    <p:cond delay="0"/>
                                  </p:stCondLst>
                                  <p:childTnLst>
                                    <p:set>
                                      <p:cBhvr>
                                        <p:cTn id="141" dur="1" fill="hold">
                                          <p:stCondLst>
                                            <p:cond delay="0"/>
                                          </p:stCondLst>
                                        </p:cTn>
                                        <p:tgtEl>
                                          <p:spTgt spid="3126"/>
                                        </p:tgtEl>
                                        <p:attrNameLst>
                                          <p:attrName>style.visibility</p:attrName>
                                        </p:attrNameLst>
                                      </p:cBhvr>
                                      <p:to>
                                        <p:strVal val="visible"/>
                                      </p:to>
                                    </p:set>
                                    <p:animEffect transition="in" filter="wipe(down)">
                                      <p:cBhvr>
                                        <p:cTn id="142" dur="1000"/>
                                        <p:tgtEl>
                                          <p:spTgt spid="3126"/>
                                        </p:tgtEl>
                                      </p:cBhvr>
                                    </p:animEffect>
                                  </p:childTnLst>
                                </p:cTn>
                              </p:par>
                              <p:par>
                                <p:cTn id="143" presetID="22" presetClass="entr" presetSubtype="4" fill="hold" nodeType="withEffect">
                                  <p:stCondLst>
                                    <p:cond delay="0"/>
                                  </p:stCondLst>
                                  <p:childTnLst>
                                    <p:set>
                                      <p:cBhvr>
                                        <p:cTn id="144" dur="1" fill="hold">
                                          <p:stCondLst>
                                            <p:cond delay="0"/>
                                          </p:stCondLst>
                                        </p:cTn>
                                        <p:tgtEl>
                                          <p:spTgt spid="3123"/>
                                        </p:tgtEl>
                                        <p:attrNameLst>
                                          <p:attrName>style.visibility</p:attrName>
                                        </p:attrNameLst>
                                      </p:cBhvr>
                                      <p:to>
                                        <p:strVal val="visible"/>
                                      </p:to>
                                    </p:set>
                                    <p:animEffect transition="in" filter="wipe(down)">
                                      <p:cBhvr>
                                        <p:cTn id="145" dur="1000"/>
                                        <p:tgtEl>
                                          <p:spTgt spid="3123"/>
                                        </p:tgtEl>
                                      </p:cBhvr>
                                    </p:animEffect>
                                  </p:childTnLst>
                                </p:cTn>
                              </p:par>
                              <p:par>
                                <p:cTn id="146" presetID="22" presetClass="entr" presetSubtype="4" fill="hold" nodeType="withEffect">
                                  <p:stCondLst>
                                    <p:cond delay="0"/>
                                  </p:stCondLst>
                                  <p:childTnLst>
                                    <p:set>
                                      <p:cBhvr>
                                        <p:cTn id="147" dur="1" fill="hold">
                                          <p:stCondLst>
                                            <p:cond delay="0"/>
                                          </p:stCondLst>
                                        </p:cTn>
                                        <p:tgtEl>
                                          <p:spTgt spid="3122"/>
                                        </p:tgtEl>
                                        <p:attrNameLst>
                                          <p:attrName>style.visibility</p:attrName>
                                        </p:attrNameLst>
                                      </p:cBhvr>
                                      <p:to>
                                        <p:strVal val="visible"/>
                                      </p:to>
                                    </p:set>
                                    <p:animEffect transition="in" filter="wipe(down)">
                                      <p:cBhvr>
                                        <p:cTn id="148" dur="1000"/>
                                        <p:tgtEl>
                                          <p:spTgt spid="3122"/>
                                        </p:tgtEl>
                                      </p:cBhvr>
                                    </p:animEffect>
                                  </p:childTnLst>
                                </p:cTn>
                              </p:par>
                              <p:par>
                                <p:cTn id="149" presetID="22" presetClass="entr" presetSubtype="1" fill="hold" nodeType="withEffect">
                                  <p:stCondLst>
                                    <p:cond delay="0"/>
                                  </p:stCondLst>
                                  <p:childTnLst>
                                    <p:set>
                                      <p:cBhvr>
                                        <p:cTn id="150" dur="1" fill="hold">
                                          <p:stCondLst>
                                            <p:cond delay="0"/>
                                          </p:stCondLst>
                                        </p:cTn>
                                        <p:tgtEl>
                                          <p:spTgt spid="3121"/>
                                        </p:tgtEl>
                                        <p:attrNameLst>
                                          <p:attrName>style.visibility</p:attrName>
                                        </p:attrNameLst>
                                      </p:cBhvr>
                                      <p:to>
                                        <p:strVal val="visible"/>
                                      </p:to>
                                    </p:set>
                                    <p:animEffect transition="in" filter="wipe(up)">
                                      <p:cBhvr>
                                        <p:cTn id="151" dur="1000"/>
                                        <p:tgtEl>
                                          <p:spTgt spid="3121"/>
                                        </p:tgtEl>
                                      </p:cBhvr>
                                    </p:animEffect>
                                  </p:childTnLst>
                                </p:cTn>
                              </p:par>
                              <p:par>
                                <p:cTn id="152" presetID="22" presetClass="entr" presetSubtype="4" fill="hold" nodeType="withEffect">
                                  <p:stCondLst>
                                    <p:cond delay="0"/>
                                  </p:stCondLst>
                                  <p:childTnLst>
                                    <p:set>
                                      <p:cBhvr>
                                        <p:cTn id="153" dur="1" fill="hold">
                                          <p:stCondLst>
                                            <p:cond delay="0"/>
                                          </p:stCondLst>
                                        </p:cTn>
                                        <p:tgtEl>
                                          <p:spTgt spid="3120"/>
                                        </p:tgtEl>
                                        <p:attrNameLst>
                                          <p:attrName>style.visibility</p:attrName>
                                        </p:attrNameLst>
                                      </p:cBhvr>
                                      <p:to>
                                        <p:strVal val="visible"/>
                                      </p:to>
                                    </p:set>
                                    <p:animEffect transition="in" filter="wipe(down)">
                                      <p:cBhvr>
                                        <p:cTn id="154" dur="1000"/>
                                        <p:tgtEl>
                                          <p:spTgt spid="3120"/>
                                        </p:tgtEl>
                                      </p:cBhvr>
                                    </p:animEffect>
                                  </p:childTnLst>
                                </p:cTn>
                              </p:par>
                              <p:par>
                                <p:cTn id="155" presetID="22" presetClass="entr" presetSubtype="4" fill="hold" nodeType="withEffect">
                                  <p:stCondLst>
                                    <p:cond delay="0"/>
                                  </p:stCondLst>
                                  <p:childTnLst>
                                    <p:set>
                                      <p:cBhvr>
                                        <p:cTn id="156" dur="1" fill="hold">
                                          <p:stCondLst>
                                            <p:cond delay="0"/>
                                          </p:stCondLst>
                                        </p:cTn>
                                        <p:tgtEl>
                                          <p:spTgt spid="3119"/>
                                        </p:tgtEl>
                                        <p:attrNameLst>
                                          <p:attrName>style.visibility</p:attrName>
                                        </p:attrNameLst>
                                      </p:cBhvr>
                                      <p:to>
                                        <p:strVal val="visible"/>
                                      </p:to>
                                    </p:set>
                                    <p:animEffect transition="in" filter="wipe(down)">
                                      <p:cBhvr>
                                        <p:cTn id="157" dur="1000"/>
                                        <p:tgtEl>
                                          <p:spTgt spid="3119"/>
                                        </p:tgtEl>
                                      </p:cBhvr>
                                    </p:animEffect>
                                  </p:childTnLst>
                                </p:cTn>
                              </p:par>
                              <p:par>
                                <p:cTn id="158" presetID="22" presetClass="entr" presetSubtype="4" fill="hold" nodeType="withEffect">
                                  <p:stCondLst>
                                    <p:cond delay="0"/>
                                  </p:stCondLst>
                                  <p:childTnLst>
                                    <p:set>
                                      <p:cBhvr>
                                        <p:cTn id="159" dur="1" fill="hold">
                                          <p:stCondLst>
                                            <p:cond delay="0"/>
                                          </p:stCondLst>
                                        </p:cTn>
                                        <p:tgtEl>
                                          <p:spTgt spid="3117"/>
                                        </p:tgtEl>
                                        <p:attrNameLst>
                                          <p:attrName>style.visibility</p:attrName>
                                        </p:attrNameLst>
                                      </p:cBhvr>
                                      <p:to>
                                        <p:strVal val="visible"/>
                                      </p:to>
                                    </p:set>
                                    <p:animEffect transition="in" filter="wipe(down)">
                                      <p:cBhvr>
                                        <p:cTn id="160" dur="1000"/>
                                        <p:tgtEl>
                                          <p:spTgt spid="3117"/>
                                        </p:tgtEl>
                                      </p:cBhvr>
                                    </p:animEffect>
                                  </p:childTnLst>
                                </p:cTn>
                              </p:par>
                              <p:par>
                                <p:cTn id="161" presetID="22" presetClass="entr" presetSubtype="1" fill="hold" nodeType="withEffect">
                                  <p:stCondLst>
                                    <p:cond delay="0"/>
                                  </p:stCondLst>
                                  <p:childTnLst>
                                    <p:set>
                                      <p:cBhvr>
                                        <p:cTn id="162" dur="1" fill="hold">
                                          <p:stCondLst>
                                            <p:cond delay="0"/>
                                          </p:stCondLst>
                                        </p:cTn>
                                        <p:tgtEl>
                                          <p:spTgt spid="3115"/>
                                        </p:tgtEl>
                                        <p:attrNameLst>
                                          <p:attrName>style.visibility</p:attrName>
                                        </p:attrNameLst>
                                      </p:cBhvr>
                                      <p:to>
                                        <p:strVal val="visible"/>
                                      </p:to>
                                    </p:set>
                                    <p:animEffect transition="in" filter="wipe(up)">
                                      <p:cBhvr>
                                        <p:cTn id="163" dur="1000"/>
                                        <p:tgtEl>
                                          <p:spTgt spid="3115"/>
                                        </p:tgtEl>
                                      </p:cBhvr>
                                    </p:animEffect>
                                  </p:childTnLst>
                                </p:cTn>
                              </p:par>
                              <p:par>
                                <p:cTn id="164" presetID="22" presetClass="entr" presetSubtype="1" fill="hold" nodeType="withEffect">
                                  <p:stCondLst>
                                    <p:cond delay="0"/>
                                  </p:stCondLst>
                                  <p:childTnLst>
                                    <p:set>
                                      <p:cBhvr>
                                        <p:cTn id="165" dur="1" fill="hold">
                                          <p:stCondLst>
                                            <p:cond delay="0"/>
                                          </p:stCondLst>
                                        </p:cTn>
                                        <p:tgtEl>
                                          <p:spTgt spid="3118"/>
                                        </p:tgtEl>
                                        <p:attrNameLst>
                                          <p:attrName>style.visibility</p:attrName>
                                        </p:attrNameLst>
                                      </p:cBhvr>
                                      <p:to>
                                        <p:strVal val="visible"/>
                                      </p:to>
                                    </p:set>
                                    <p:animEffect transition="in" filter="wipe(up)">
                                      <p:cBhvr>
                                        <p:cTn id="166" dur="1000"/>
                                        <p:tgtEl>
                                          <p:spTgt spid="3118"/>
                                        </p:tgtEl>
                                      </p:cBhvr>
                                    </p:animEffect>
                                  </p:childTnLst>
                                </p:cTn>
                              </p:par>
                            </p:childTnLst>
                          </p:cTn>
                        </p:par>
                        <p:par>
                          <p:cTn id="167" fill="hold" nodeType="afterGroup">
                            <p:stCondLst>
                              <p:cond delay="5000"/>
                            </p:stCondLst>
                            <p:childTnLst>
                              <p:par>
                                <p:cTn id="168" presetID="22" presetClass="entr" presetSubtype="8" fill="hold" nodeType="afterEffect">
                                  <p:stCondLst>
                                    <p:cond delay="0"/>
                                  </p:stCondLst>
                                  <p:childTnLst>
                                    <p:set>
                                      <p:cBhvr>
                                        <p:cTn id="169" dur="1" fill="hold">
                                          <p:stCondLst>
                                            <p:cond delay="0"/>
                                          </p:stCondLst>
                                        </p:cTn>
                                        <p:tgtEl>
                                          <p:spTgt spid="3127"/>
                                        </p:tgtEl>
                                        <p:attrNameLst>
                                          <p:attrName>style.visibility</p:attrName>
                                        </p:attrNameLst>
                                      </p:cBhvr>
                                      <p:to>
                                        <p:strVal val="visible"/>
                                      </p:to>
                                    </p:set>
                                    <p:animEffect transition="in" filter="wipe(left)">
                                      <p:cBhvr>
                                        <p:cTn id="170" dur="1000"/>
                                        <p:tgtEl>
                                          <p:spTgt spid="3127"/>
                                        </p:tgtEl>
                                      </p:cBhvr>
                                    </p:animEffect>
                                  </p:childTnLst>
                                </p:cTn>
                              </p:par>
                              <p:par>
                                <p:cTn id="171" presetID="22" presetClass="entr" presetSubtype="2" fill="hold" nodeType="withEffect">
                                  <p:stCondLst>
                                    <p:cond delay="0"/>
                                  </p:stCondLst>
                                  <p:childTnLst>
                                    <p:set>
                                      <p:cBhvr>
                                        <p:cTn id="172" dur="1" fill="hold">
                                          <p:stCondLst>
                                            <p:cond delay="0"/>
                                          </p:stCondLst>
                                        </p:cTn>
                                        <p:tgtEl>
                                          <p:spTgt spid="3130"/>
                                        </p:tgtEl>
                                        <p:attrNameLst>
                                          <p:attrName>style.visibility</p:attrName>
                                        </p:attrNameLst>
                                      </p:cBhvr>
                                      <p:to>
                                        <p:strVal val="visible"/>
                                      </p:to>
                                    </p:set>
                                    <p:animEffect transition="in" filter="wipe(right)">
                                      <p:cBhvr>
                                        <p:cTn id="173" dur="1000"/>
                                        <p:tgtEl>
                                          <p:spTgt spid="3130"/>
                                        </p:tgtEl>
                                      </p:cBhvr>
                                    </p:animEffect>
                                  </p:childTnLst>
                                </p:cTn>
                              </p:par>
                              <p:par>
                                <p:cTn id="174" presetID="22" presetClass="entr" presetSubtype="1" fill="hold" nodeType="withEffect">
                                  <p:stCondLst>
                                    <p:cond delay="0"/>
                                  </p:stCondLst>
                                  <p:childTnLst>
                                    <p:set>
                                      <p:cBhvr>
                                        <p:cTn id="175" dur="1" fill="hold">
                                          <p:stCondLst>
                                            <p:cond delay="0"/>
                                          </p:stCondLst>
                                        </p:cTn>
                                        <p:tgtEl>
                                          <p:spTgt spid="3128"/>
                                        </p:tgtEl>
                                        <p:attrNameLst>
                                          <p:attrName>style.visibility</p:attrName>
                                        </p:attrNameLst>
                                      </p:cBhvr>
                                      <p:to>
                                        <p:strVal val="visible"/>
                                      </p:to>
                                    </p:set>
                                    <p:animEffect transition="in" filter="wipe(up)">
                                      <p:cBhvr>
                                        <p:cTn id="176" dur="1000"/>
                                        <p:tgtEl>
                                          <p:spTgt spid="3128"/>
                                        </p:tgtEl>
                                      </p:cBhvr>
                                    </p:animEffect>
                                  </p:childTnLst>
                                </p:cTn>
                              </p:par>
                              <p:par>
                                <p:cTn id="177" presetID="22" presetClass="entr" presetSubtype="1" fill="hold" nodeType="withEffect">
                                  <p:stCondLst>
                                    <p:cond delay="0"/>
                                  </p:stCondLst>
                                  <p:childTnLst>
                                    <p:set>
                                      <p:cBhvr>
                                        <p:cTn id="178" dur="1" fill="hold">
                                          <p:stCondLst>
                                            <p:cond delay="0"/>
                                          </p:stCondLst>
                                        </p:cTn>
                                        <p:tgtEl>
                                          <p:spTgt spid="3129"/>
                                        </p:tgtEl>
                                        <p:attrNameLst>
                                          <p:attrName>style.visibility</p:attrName>
                                        </p:attrNameLst>
                                      </p:cBhvr>
                                      <p:to>
                                        <p:strVal val="visible"/>
                                      </p:to>
                                    </p:set>
                                    <p:animEffect transition="in" filter="wipe(up)">
                                      <p:cBhvr>
                                        <p:cTn id="179" dur="1000"/>
                                        <p:tgtEl>
                                          <p:spTgt spid="3129"/>
                                        </p:tgtEl>
                                      </p:cBhvr>
                                    </p:animEffect>
                                  </p:childTnLst>
                                </p:cTn>
                              </p:par>
                              <p:par>
                                <p:cTn id="180" presetID="22" presetClass="entr" presetSubtype="4" fill="hold" nodeType="withEffect">
                                  <p:stCondLst>
                                    <p:cond delay="0"/>
                                  </p:stCondLst>
                                  <p:childTnLst>
                                    <p:set>
                                      <p:cBhvr>
                                        <p:cTn id="181" dur="1" fill="hold">
                                          <p:stCondLst>
                                            <p:cond delay="0"/>
                                          </p:stCondLst>
                                        </p:cTn>
                                        <p:tgtEl>
                                          <p:spTgt spid="3131"/>
                                        </p:tgtEl>
                                        <p:attrNameLst>
                                          <p:attrName>style.visibility</p:attrName>
                                        </p:attrNameLst>
                                      </p:cBhvr>
                                      <p:to>
                                        <p:strVal val="visible"/>
                                      </p:to>
                                    </p:set>
                                    <p:animEffect transition="in" filter="wipe(down)">
                                      <p:cBhvr>
                                        <p:cTn id="182" dur="1000"/>
                                        <p:tgtEl>
                                          <p:spTgt spid="3131"/>
                                        </p:tgtEl>
                                      </p:cBhvr>
                                    </p:animEffect>
                                  </p:childTnLst>
                                </p:cTn>
                              </p:par>
                              <p:par>
                                <p:cTn id="183" presetID="22" presetClass="entr" presetSubtype="4" fill="hold" nodeType="withEffect">
                                  <p:stCondLst>
                                    <p:cond delay="0"/>
                                  </p:stCondLst>
                                  <p:childTnLst>
                                    <p:set>
                                      <p:cBhvr>
                                        <p:cTn id="184" dur="1" fill="hold">
                                          <p:stCondLst>
                                            <p:cond delay="0"/>
                                          </p:stCondLst>
                                        </p:cTn>
                                        <p:tgtEl>
                                          <p:spTgt spid="3132"/>
                                        </p:tgtEl>
                                        <p:attrNameLst>
                                          <p:attrName>style.visibility</p:attrName>
                                        </p:attrNameLst>
                                      </p:cBhvr>
                                      <p:to>
                                        <p:strVal val="visible"/>
                                      </p:to>
                                    </p:set>
                                    <p:animEffect transition="in" filter="wipe(down)">
                                      <p:cBhvr>
                                        <p:cTn id="185" dur="1000"/>
                                        <p:tgtEl>
                                          <p:spTgt spid="3132"/>
                                        </p:tgtEl>
                                      </p:cBhvr>
                                    </p:animEffect>
                                  </p:childTnLst>
                                </p:cTn>
                              </p:par>
                              <p:par>
                                <p:cTn id="186" presetID="22" presetClass="entr" presetSubtype="8" fill="hold" nodeType="withEffect">
                                  <p:stCondLst>
                                    <p:cond delay="0"/>
                                  </p:stCondLst>
                                  <p:childTnLst>
                                    <p:set>
                                      <p:cBhvr>
                                        <p:cTn id="187" dur="1" fill="hold">
                                          <p:stCondLst>
                                            <p:cond delay="0"/>
                                          </p:stCondLst>
                                        </p:cTn>
                                        <p:tgtEl>
                                          <p:spTgt spid="3133"/>
                                        </p:tgtEl>
                                        <p:attrNameLst>
                                          <p:attrName>style.visibility</p:attrName>
                                        </p:attrNameLst>
                                      </p:cBhvr>
                                      <p:to>
                                        <p:strVal val="visible"/>
                                      </p:to>
                                    </p:set>
                                    <p:animEffect transition="in" filter="wipe(left)">
                                      <p:cBhvr>
                                        <p:cTn id="188" dur="1000"/>
                                        <p:tgtEl>
                                          <p:spTgt spid="3133"/>
                                        </p:tgtEl>
                                      </p:cBhvr>
                                    </p:animEffect>
                                  </p:childTnLst>
                                </p:cTn>
                              </p:par>
                              <p:par>
                                <p:cTn id="189" presetID="22" presetClass="entr" presetSubtype="2" fill="hold" nodeType="withEffect">
                                  <p:stCondLst>
                                    <p:cond delay="0"/>
                                  </p:stCondLst>
                                  <p:childTnLst>
                                    <p:set>
                                      <p:cBhvr>
                                        <p:cTn id="190" dur="1" fill="hold">
                                          <p:stCondLst>
                                            <p:cond delay="0"/>
                                          </p:stCondLst>
                                        </p:cTn>
                                        <p:tgtEl>
                                          <p:spTgt spid="3134"/>
                                        </p:tgtEl>
                                        <p:attrNameLst>
                                          <p:attrName>style.visibility</p:attrName>
                                        </p:attrNameLst>
                                      </p:cBhvr>
                                      <p:to>
                                        <p:strVal val="visible"/>
                                      </p:to>
                                    </p:set>
                                    <p:animEffect transition="in" filter="wipe(right)">
                                      <p:cBhvr>
                                        <p:cTn id="191" dur="1000"/>
                                        <p:tgtEl>
                                          <p:spTgt spid="3134"/>
                                        </p:tgtEl>
                                      </p:cBhvr>
                                    </p:animEffect>
                                  </p:childTnLst>
                                </p:cTn>
                              </p:par>
                            </p:childTnLst>
                          </p:cTn>
                        </p:par>
                        <p:par>
                          <p:cTn id="192" fill="hold" nodeType="afterGroup">
                            <p:stCondLst>
                              <p:cond delay="6000"/>
                            </p:stCondLst>
                            <p:childTnLst>
                              <p:par>
                                <p:cTn id="193" presetID="23" presetClass="entr" presetSubtype="16" fill="hold" nodeType="afterEffect">
                                  <p:stCondLst>
                                    <p:cond delay="500"/>
                                  </p:stCondLst>
                                  <p:childTnLst>
                                    <p:set>
                                      <p:cBhvr>
                                        <p:cTn id="194" dur="1" fill="hold">
                                          <p:stCondLst>
                                            <p:cond delay="0"/>
                                          </p:stCondLst>
                                        </p:cTn>
                                        <p:tgtEl>
                                          <p:spTgt spid="2"/>
                                        </p:tgtEl>
                                        <p:attrNameLst>
                                          <p:attrName>style.visibility</p:attrName>
                                        </p:attrNameLst>
                                      </p:cBhvr>
                                      <p:to>
                                        <p:strVal val="visible"/>
                                      </p:to>
                                    </p:set>
                                    <p:anim calcmode="lin" valueType="num">
                                      <p:cBhvr>
                                        <p:cTn id="195" dur="1000" fill="hold"/>
                                        <p:tgtEl>
                                          <p:spTgt spid="2"/>
                                        </p:tgtEl>
                                        <p:attrNameLst>
                                          <p:attrName>ppt_w</p:attrName>
                                        </p:attrNameLst>
                                      </p:cBhvr>
                                      <p:tavLst>
                                        <p:tav tm="0">
                                          <p:val>
                                            <p:fltVal val="0"/>
                                          </p:val>
                                        </p:tav>
                                        <p:tav tm="100000">
                                          <p:val>
                                            <p:strVal val="#ppt_w"/>
                                          </p:val>
                                        </p:tav>
                                      </p:tavLst>
                                    </p:anim>
                                    <p:anim calcmode="lin" valueType="num">
                                      <p:cBhvr>
                                        <p:cTn id="196"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2"/>
          <p:cNvGrpSpPr>
            <a:grpSpLocks/>
          </p:cNvGrpSpPr>
          <p:nvPr/>
        </p:nvGrpSpPr>
        <p:grpSpPr bwMode="auto">
          <a:xfrm>
            <a:off x="822326" y="179386"/>
            <a:ext cx="10242549" cy="523036"/>
            <a:chOff x="1" y="0"/>
            <a:chExt cx="10241332" cy="523220"/>
          </a:xfrm>
        </p:grpSpPr>
        <p:sp>
          <p:nvSpPr>
            <p:cNvPr id="3077"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3079" name="组合 74"/>
            <p:cNvGrpSpPr>
              <a:grpSpLocks/>
            </p:cNvGrpSpPr>
            <p:nvPr/>
          </p:nvGrpSpPr>
          <p:grpSpPr bwMode="auto">
            <a:xfrm>
              <a:off x="1" y="201464"/>
              <a:ext cx="3649356" cy="76200"/>
              <a:chOff x="0" y="0"/>
              <a:chExt cx="4645994" cy="76200"/>
            </a:xfrm>
          </p:grpSpPr>
          <p:cxnSp>
            <p:nvCxnSpPr>
              <p:cNvPr id="3083"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4"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3080" name="组合 82"/>
            <p:cNvGrpSpPr>
              <a:grpSpLocks/>
            </p:cNvGrpSpPr>
            <p:nvPr/>
          </p:nvGrpSpPr>
          <p:grpSpPr bwMode="auto">
            <a:xfrm>
              <a:off x="6591977" y="201464"/>
              <a:ext cx="3649356" cy="76200"/>
              <a:chOff x="0" y="0"/>
              <a:chExt cx="4645994" cy="76200"/>
            </a:xfrm>
          </p:grpSpPr>
          <p:cxnSp>
            <p:nvCxnSpPr>
              <p:cNvPr id="3081"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2"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2" name="文本框 1"/>
          <p:cNvSpPr txBox="1"/>
          <p:nvPr/>
        </p:nvSpPr>
        <p:spPr>
          <a:xfrm>
            <a:off x="607375" y="844888"/>
            <a:ext cx="9301162" cy="1569660"/>
          </a:xfrm>
          <a:prstGeom prst="rect">
            <a:avLst/>
          </a:prstGeom>
          <a:noFill/>
        </p:spPr>
        <p:txBody>
          <a:bodyPr wrap="square" rtlCol="0">
            <a:spAutoFit/>
          </a:bodyPr>
          <a:lstStyle/>
          <a:p>
            <a:r>
              <a:rPr lang="zh-CN" altLang="en-US" sz="4800" dirty="0" smtClean="0">
                <a:solidFill>
                  <a:schemeClr val="bg1"/>
                </a:solidFill>
                <a:latin typeface="Billboard" charset="0"/>
                <a:ea typeface="张海山锐谐体" charset="0"/>
              </a:rPr>
              <a:t>目录：</a:t>
            </a:r>
            <a:endParaRPr lang="zh-CN" altLang="en-US" sz="4800" dirty="0">
              <a:solidFill>
                <a:schemeClr val="bg1"/>
              </a:solidFill>
              <a:latin typeface="Billboard" charset="0"/>
              <a:ea typeface="张海山锐谐体" charset="0"/>
            </a:endParaRPr>
          </a:p>
          <a:p>
            <a:endParaRPr lang="zh-CN" altLang="en-US" sz="4800" dirty="0">
              <a:solidFill>
                <a:schemeClr val="bg1"/>
              </a:solidFill>
              <a:latin typeface="Billboard" charset="0"/>
              <a:ea typeface="张海山锐谐体" charset="0"/>
            </a:endParaRPr>
          </a:p>
        </p:txBody>
      </p:sp>
      <p:sp>
        <p:nvSpPr>
          <p:cNvPr id="4" name="文本框 3"/>
          <p:cNvSpPr txBox="1"/>
          <p:nvPr/>
        </p:nvSpPr>
        <p:spPr>
          <a:xfrm>
            <a:off x="3255782" y="819913"/>
            <a:ext cx="9033200" cy="5262979"/>
          </a:xfrm>
          <a:prstGeom prst="rect">
            <a:avLst/>
          </a:prstGeom>
          <a:noFill/>
        </p:spPr>
        <p:txBody>
          <a:bodyPr wrap="square" rtlCol="0">
            <a:spAutoFit/>
          </a:bodyPr>
          <a:lstStyle/>
          <a:p>
            <a:r>
              <a:rPr lang="zh-CN" altLang="en-US" sz="4800" dirty="0" smtClean="0">
                <a:solidFill>
                  <a:schemeClr val="bg1"/>
                </a:solidFill>
                <a:latin typeface="Billboard" charset="0"/>
                <a:ea typeface="张海山锐谐体" charset="0"/>
              </a:rPr>
              <a:t>一、相关法律政策 </a:t>
            </a:r>
          </a:p>
          <a:p>
            <a:endParaRPr lang="zh-CN" altLang="en-US" sz="4800" dirty="0" smtClean="0">
              <a:solidFill>
                <a:schemeClr val="bg1"/>
              </a:solidFill>
              <a:latin typeface="Billboard" charset="0"/>
              <a:ea typeface="张海山锐谐体" charset="0"/>
            </a:endParaRPr>
          </a:p>
          <a:p>
            <a:r>
              <a:rPr lang="zh-CN" altLang="en-US" sz="4800" dirty="0" smtClean="0">
                <a:solidFill>
                  <a:schemeClr val="bg1"/>
                </a:solidFill>
                <a:latin typeface="Billboard" charset="0"/>
                <a:ea typeface="张海山锐谐体" charset="0"/>
              </a:rPr>
              <a:t>二、群众接受程度</a:t>
            </a:r>
          </a:p>
          <a:p>
            <a:endParaRPr lang="zh-CN" altLang="en-US" sz="4800" dirty="0">
              <a:solidFill>
                <a:schemeClr val="bg1"/>
              </a:solidFill>
              <a:latin typeface="Billboard" charset="0"/>
              <a:ea typeface="张海山锐谐体" charset="0"/>
            </a:endParaRPr>
          </a:p>
          <a:p>
            <a:r>
              <a:rPr lang="zh-CN" altLang="en-US" sz="4800" dirty="0" smtClean="0">
                <a:solidFill>
                  <a:schemeClr val="bg1"/>
                </a:solidFill>
                <a:latin typeface="Billboard" charset="0"/>
                <a:ea typeface="张海山锐谐体" charset="0"/>
              </a:rPr>
              <a:t>三、产业价值</a:t>
            </a:r>
          </a:p>
          <a:p>
            <a:endParaRPr lang="zh-CN" altLang="en-US" sz="4800" dirty="0">
              <a:solidFill>
                <a:schemeClr val="bg1"/>
              </a:solidFill>
              <a:latin typeface="Billboard" charset="0"/>
              <a:ea typeface="张海山锐谐体" charset="0"/>
            </a:endParaRPr>
          </a:p>
          <a:p>
            <a:r>
              <a:rPr lang="zh-CN" altLang="en-US" sz="4800" dirty="0" smtClean="0">
                <a:solidFill>
                  <a:schemeClr val="bg1"/>
                </a:solidFill>
                <a:latin typeface="Billboard" charset="0"/>
                <a:ea typeface="张海山锐谐体" charset="0"/>
              </a:rPr>
              <a:t>四、评估衍生艺术品的价值</a:t>
            </a:r>
            <a:endParaRPr lang="zh-CN" altLang="en-US" sz="4800" dirty="0">
              <a:solidFill>
                <a:schemeClr val="bg1"/>
              </a:solidFill>
              <a:latin typeface="Billboard" charset="0"/>
              <a:ea typeface="张海山锐谐体" charset="0"/>
            </a:endParaRPr>
          </a:p>
        </p:txBody>
      </p:sp>
    </p:spTree>
    <p:extLst>
      <p:ext uri="{BB962C8B-B14F-4D97-AF65-F5344CB8AC3E}">
        <p14:creationId xmlns:p14="http://schemas.microsoft.com/office/powerpoint/2010/main" val="350721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1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2"/>
          <p:cNvGrpSpPr>
            <a:grpSpLocks/>
          </p:cNvGrpSpPr>
          <p:nvPr/>
        </p:nvGrpSpPr>
        <p:grpSpPr bwMode="auto">
          <a:xfrm>
            <a:off x="822326" y="179386"/>
            <a:ext cx="10242549" cy="523036"/>
            <a:chOff x="1" y="0"/>
            <a:chExt cx="10241332" cy="523220"/>
          </a:xfrm>
        </p:grpSpPr>
        <p:sp>
          <p:nvSpPr>
            <p:cNvPr id="3077"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3079" name="组合 74"/>
            <p:cNvGrpSpPr>
              <a:grpSpLocks/>
            </p:cNvGrpSpPr>
            <p:nvPr/>
          </p:nvGrpSpPr>
          <p:grpSpPr bwMode="auto">
            <a:xfrm>
              <a:off x="1" y="201464"/>
              <a:ext cx="3649356" cy="76200"/>
              <a:chOff x="0" y="0"/>
              <a:chExt cx="4645994" cy="76200"/>
            </a:xfrm>
          </p:grpSpPr>
          <p:cxnSp>
            <p:nvCxnSpPr>
              <p:cNvPr id="3083"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4"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3080" name="组合 82"/>
            <p:cNvGrpSpPr>
              <a:grpSpLocks/>
            </p:cNvGrpSpPr>
            <p:nvPr/>
          </p:nvGrpSpPr>
          <p:grpSpPr bwMode="auto">
            <a:xfrm>
              <a:off x="6591977" y="201464"/>
              <a:ext cx="3649356" cy="76200"/>
              <a:chOff x="0" y="0"/>
              <a:chExt cx="4645994" cy="76200"/>
            </a:xfrm>
          </p:grpSpPr>
          <p:cxnSp>
            <p:nvCxnSpPr>
              <p:cNvPr id="3081"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2"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pic>
        <p:nvPicPr>
          <p:cNvPr id="3" name="图片 2"/>
          <p:cNvPicPr>
            <a:picLocks noChangeAspect="1"/>
          </p:cNvPicPr>
          <p:nvPr/>
        </p:nvPicPr>
        <p:blipFill>
          <a:blip r:embed="rId4"/>
          <a:stretch>
            <a:fillRect/>
          </a:stretch>
        </p:blipFill>
        <p:spPr>
          <a:xfrm>
            <a:off x="415504" y="2370384"/>
            <a:ext cx="5299262" cy="3780491"/>
          </a:xfrm>
          <a:prstGeom prst="rect">
            <a:avLst/>
          </a:prstGeom>
        </p:spPr>
      </p:pic>
      <p:sp>
        <p:nvSpPr>
          <p:cNvPr id="5" name="文本框 4"/>
          <p:cNvSpPr txBox="1"/>
          <p:nvPr/>
        </p:nvSpPr>
        <p:spPr>
          <a:xfrm>
            <a:off x="664478" y="1293918"/>
            <a:ext cx="4801314" cy="830997"/>
          </a:xfrm>
          <a:prstGeom prst="rect">
            <a:avLst/>
          </a:prstGeom>
          <a:noFill/>
        </p:spPr>
        <p:txBody>
          <a:bodyPr wrap="none" rtlCol="0">
            <a:spAutoFit/>
          </a:bodyPr>
          <a:lstStyle/>
          <a:p>
            <a:r>
              <a:rPr lang="zh-CN" altLang="en-US" sz="2400" dirty="0">
                <a:solidFill>
                  <a:schemeClr val="bg1"/>
                </a:solidFill>
              </a:rPr>
              <a:t>微软的人工智能</a:t>
            </a:r>
            <a:r>
              <a:rPr lang="zh-CN" altLang="en-US" sz="2400" dirty="0" smtClean="0">
                <a:solidFill>
                  <a:schemeClr val="bg1"/>
                </a:solidFill>
              </a:rPr>
              <a:t>小冰“</a:t>
            </a:r>
            <a:r>
              <a:rPr lang="zh-CN" altLang="en-US" sz="2400" dirty="0">
                <a:solidFill>
                  <a:schemeClr val="bg1"/>
                </a:solidFill>
              </a:rPr>
              <a:t>个人</a:t>
            </a:r>
            <a:r>
              <a:rPr lang="zh-CN" altLang="en-US" sz="2400">
                <a:solidFill>
                  <a:schemeClr val="bg1"/>
                </a:solidFill>
              </a:rPr>
              <a:t>”</a:t>
            </a:r>
            <a:r>
              <a:rPr lang="zh-CN" altLang="en-US" sz="2400" smtClean="0">
                <a:solidFill>
                  <a:schemeClr val="bg1"/>
                </a:solidFill>
              </a:rPr>
              <a:t>诗集</a:t>
            </a:r>
          </a:p>
          <a:p>
            <a:r>
              <a:rPr lang="en-US" altLang="zh-CN" sz="2400" dirty="0" smtClean="0">
                <a:solidFill>
                  <a:schemeClr val="bg1"/>
                </a:solidFill>
              </a:rPr>
              <a:t>《</a:t>
            </a:r>
            <a:r>
              <a:rPr lang="zh-CN" altLang="en-US" sz="2400" dirty="0">
                <a:solidFill>
                  <a:schemeClr val="bg1"/>
                </a:solidFill>
              </a:rPr>
              <a:t>阳光失了玻璃窗</a:t>
            </a:r>
            <a:r>
              <a:rPr lang="en-US" altLang="zh-CN" sz="2400" dirty="0" smtClean="0">
                <a:solidFill>
                  <a:schemeClr val="bg1"/>
                </a:solidFill>
              </a:rPr>
              <a:t>》</a:t>
            </a:r>
            <a:r>
              <a:rPr lang="zh-CN" altLang="en-US" sz="2400" dirty="0" smtClean="0">
                <a:solidFill>
                  <a:schemeClr val="bg1"/>
                </a:solidFill>
              </a:rPr>
              <a:t>被盗版</a:t>
            </a:r>
            <a:endParaRPr lang="en-US" altLang="zh-CN" sz="2400" dirty="0">
              <a:solidFill>
                <a:schemeClr val="bg1"/>
              </a:solidFill>
              <a:effectLst/>
            </a:endParaRPr>
          </a:p>
        </p:txBody>
      </p:sp>
      <p:pic>
        <p:nvPicPr>
          <p:cNvPr id="6" name="图片 5"/>
          <p:cNvPicPr>
            <a:picLocks noChangeAspect="1"/>
          </p:cNvPicPr>
          <p:nvPr/>
        </p:nvPicPr>
        <p:blipFill>
          <a:blip r:embed="rId5"/>
          <a:stretch>
            <a:fillRect/>
          </a:stretch>
        </p:blipFill>
        <p:spPr>
          <a:xfrm>
            <a:off x="5782239" y="3429000"/>
            <a:ext cx="6379387" cy="2039471"/>
          </a:xfrm>
          <a:prstGeom prst="rect">
            <a:avLst/>
          </a:prstGeom>
        </p:spPr>
      </p:pic>
      <p:sp>
        <p:nvSpPr>
          <p:cNvPr id="7" name="矩形 6"/>
          <p:cNvSpPr/>
          <p:nvPr/>
        </p:nvSpPr>
        <p:spPr>
          <a:xfrm>
            <a:off x="8110157" y="2145845"/>
            <a:ext cx="1723549" cy="461665"/>
          </a:xfrm>
          <a:prstGeom prst="rect">
            <a:avLst/>
          </a:prstGeom>
        </p:spPr>
        <p:txBody>
          <a:bodyPr wrap="none">
            <a:spAutoFit/>
          </a:bodyPr>
          <a:lstStyle/>
          <a:p>
            <a:pPr algn="ctr"/>
            <a:r>
              <a:rPr lang="zh-CN" altLang="en-US" sz="2400" dirty="0">
                <a:solidFill>
                  <a:schemeClr val="bg1"/>
                </a:solidFill>
                <a:latin typeface="微软雅黑" charset="0"/>
              </a:rPr>
              <a:t>日本拟立法</a:t>
            </a:r>
            <a:endParaRPr lang="zh-CN" altLang="en-US" sz="2400" b="0" i="0" dirty="0">
              <a:solidFill>
                <a:schemeClr val="bg1"/>
              </a:solidFill>
              <a:effectLst/>
              <a:latin typeface="微软雅黑" charset="0"/>
            </a:endParaRPr>
          </a:p>
        </p:txBody>
      </p:sp>
    </p:spTree>
    <p:extLst>
      <p:ext uri="{BB962C8B-B14F-4D97-AF65-F5344CB8AC3E}">
        <p14:creationId xmlns:p14="http://schemas.microsoft.com/office/powerpoint/2010/main" val="10122786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pic>
        <p:nvPicPr>
          <p:cNvPr id="14" name="图片 13"/>
          <p:cNvPicPr>
            <a:picLocks noChangeAspect="1"/>
          </p:cNvPicPr>
          <p:nvPr/>
        </p:nvPicPr>
        <p:blipFill>
          <a:blip r:embed="rId3"/>
          <a:stretch>
            <a:fillRect/>
          </a:stretch>
        </p:blipFill>
        <p:spPr>
          <a:xfrm>
            <a:off x="2241175" y="1095901"/>
            <a:ext cx="7076515" cy="3420785"/>
          </a:xfrm>
          <a:prstGeom prst="rect">
            <a:avLst/>
          </a:prstGeom>
        </p:spPr>
      </p:pic>
      <p:sp>
        <p:nvSpPr>
          <p:cNvPr id="15" name="矩形 14"/>
          <p:cNvSpPr/>
          <p:nvPr/>
        </p:nvSpPr>
        <p:spPr>
          <a:xfrm>
            <a:off x="1857723" y="4910165"/>
            <a:ext cx="8111030" cy="1200329"/>
          </a:xfrm>
          <a:prstGeom prst="rect">
            <a:avLst/>
          </a:prstGeom>
        </p:spPr>
        <p:txBody>
          <a:bodyPr wrap="square">
            <a:spAutoFit/>
          </a:bodyPr>
          <a:lstStyle/>
          <a:p>
            <a:r>
              <a:rPr lang="zh-CN" altLang="en-US" sz="2400" dirty="0">
                <a:solidFill>
                  <a:schemeClr val="bg1"/>
                </a:solidFill>
              </a:rPr>
              <a:t>罗格斯大学艺术与人工智能实验室、</a:t>
            </a:r>
            <a:r>
              <a:rPr lang="en-US" altLang="zh-CN" sz="2400" dirty="0">
                <a:solidFill>
                  <a:schemeClr val="bg1"/>
                </a:solidFill>
              </a:rPr>
              <a:t>Facebook</a:t>
            </a:r>
            <a:r>
              <a:rPr lang="zh-CN" altLang="en-US" sz="2400" dirty="0">
                <a:solidFill>
                  <a:schemeClr val="bg1"/>
                </a:solidFill>
              </a:rPr>
              <a:t>人工智能研究院（</a:t>
            </a:r>
            <a:r>
              <a:rPr lang="en-US" altLang="zh-CN" sz="2400" dirty="0">
                <a:solidFill>
                  <a:schemeClr val="bg1"/>
                </a:solidFill>
              </a:rPr>
              <a:t>FAIR</a:t>
            </a:r>
            <a:r>
              <a:rPr lang="zh-CN" altLang="en-US" sz="2400" dirty="0">
                <a:solidFill>
                  <a:schemeClr val="bg1"/>
                </a:solidFill>
              </a:rPr>
              <a:t>）、查尔斯顿学院艺术史系三方合作</a:t>
            </a:r>
            <a:r>
              <a:rPr lang="zh-CN" altLang="en-US" sz="2400" dirty="0" smtClean="0">
                <a:solidFill>
                  <a:schemeClr val="bg1"/>
                </a:solidFill>
              </a:rPr>
              <a:t>的有关</a:t>
            </a:r>
            <a:r>
              <a:rPr lang="en-US" altLang="zh-CN" sz="2400" dirty="0" smtClean="0">
                <a:solidFill>
                  <a:schemeClr val="bg1"/>
                </a:solidFill>
              </a:rPr>
              <a:t>CAN</a:t>
            </a:r>
            <a:r>
              <a:rPr lang="zh-CN" altLang="en-US" sz="2400" dirty="0">
                <a:solidFill>
                  <a:schemeClr val="bg1"/>
                </a:solidFill>
              </a:rPr>
              <a:t>（</a:t>
            </a:r>
            <a:r>
              <a:rPr lang="en-US" altLang="zh-CN" sz="2400" dirty="0">
                <a:solidFill>
                  <a:schemeClr val="bg1"/>
                </a:solidFill>
              </a:rPr>
              <a:t>Creative Adversarial Network</a:t>
            </a:r>
            <a:r>
              <a:rPr lang="zh-CN" altLang="en-US" sz="2400" dirty="0">
                <a:solidFill>
                  <a:schemeClr val="bg1"/>
                </a:solidFill>
              </a:rPr>
              <a:t>，创造性对抗网络</a:t>
            </a:r>
            <a:r>
              <a:rPr lang="zh-CN" altLang="en-US" sz="2400" dirty="0" smtClean="0">
                <a:solidFill>
                  <a:schemeClr val="bg1"/>
                </a:solidFill>
              </a:rPr>
              <a:t>）的论文</a:t>
            </a:r>
            <a:r>
              <a:rPr lang="zh-CN" altLang="en-US" sz="2400" dirty="0">
                <a:solidFill>
                  <a:schemeClr val="bg1"/>
                </a:solidFill>
              </a:rPr>
              <a:t>。</a:t>
            </a:r>
            <a:endParaRPr lang="zh-CN" altLang="en-US" sz="2400" dirty="0">
              <a:solidFill>
                <a:schemeClr val="bg1"/>
              </a:solidFill>
              <a:effectLst/>
            </a:endParaRPr>
          </a:p>
        </p:txBody>
      </p:sp>
    </p:spTree>
    <p:extLst>
      <p:ext uri="{BB962C8B-B14F-4D97-AF65-F5344CB8AC3E}">
        <p14:creationId xmlns:p14="http://schemas.microsoft.com/office/powerpoint/2010/main" val="38579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4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2"/>
          <p:cNvGrpSpPr>
            <a:grpSpLocks/>
          </p:cNvGrpSpPr>
          <p:nvPr/>
        </p:nvGrpSpPr>
        <p:grpSpPr bwMode="auto">
          <a:xfrm>
            <a:off x="822326" y="179386"/>
            <a:ext cx="10242549" cy="523036"/>
            <a:chOff x="1" y="0"/>
            <a:chExt cx="10241332" cy="523220"/>
          </a:xfrm>
        </p:grpSpPr>
        <p:sp>
          <p:nvSpPr>
            <p:cNvPr id="3077"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3079" name="组合 74"/>
            <p:cNvGrpSpPr>
              <a:grpSpLocks/>
            </p:cNvGrpSpPr>
            <p:nvPr/>
          </p:nvGrpSpPr>
          <p:grpSpPr bwMode="auto">
            <a:xfrm>
              <a:off x="1" y="201464"/>
              <a:ext cx="3649356" cy="76200"/>
              <a:chOff x="0" y="0"/>
              <a:chExt cx="4645994" cy="76200"/>
            </a:xfrm>
          </p:grpSpPr>
          <p:cxnSp>
            <p:nvCxnSpPr>
              <p:cNvPr id="3083"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4"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3080" name="组合 82"/>
            <p:cNvGrpSpPr>
              <a:grpSpLocks/>
            </p:cNvGrpSpPr>
            <p:nvPr/>
          </p:nvGrpSpPr>
          <p:grpSpPr bwMode="auto">
            <a:xfrm>
              <a:off x="6591977" y="201464"/>
              <a:ext cx="3649356" cy="76200"/>
              <a:chOff x="0" y="0"/>
              <a:chExt cx="4645994" cy="76200"/>
            </a:xfrm>
          </p:grpSpPr>
          <p:cxnSp>
            <p:nvCxnSpPr>
              <p:cNvPr id="3081"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2"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4" name="文本框 3"/>
          <p:cNvSpPr txBox="1"/>
          <p:nvPr/>
        </p:nvSpPr>
        <p:spPr>
          <a:xfrm>
            <a:off x="5903970" y="6501368"/>
            <a:ext cx="7166096" cy="369332"/>
          </a:xfrm>
          <a:prstGeom prst="rect">
            <a:avLst/>
          </a:prstGeom>
          <a:noFill/>
        </p:spPr>
        <p:txBody>
          <a:bodyPr wrap="square" rtlCol="0">
            <a:spAutoFit/>
          </a:bodyPr>
          <a:lstStyle/>
          <a:p>
            <a:r>
              <a:rPr kumimoji="1" lang="en-US" altLang="zh-CN" dirty="0">
                <a:solidFill>
                  <a:schemeClr val="bg1"/>
                </a:solidFill>
              </a:rPr>
              <a:t>http://</a:t>
            </a:r>
            <a:r>
              <a:rPr kumimoji="1" lang="en-US" altLang="zh-CN" dirty="0" err="1">
                <a:solidFill>
                  <a:schemeClr val="bg1"/>
                </a:solidFill>
              </a:rPr>
              <a:t>www.docin.com</a:t>
            </a:r>
            <a:r>
              <a:rPr kumimoji="1" lang="en-US" altLang="zh-CN" dirty="0">
                <a:solidFill>
                  <a:schemeClr val="bg1"/>
                </a:solidFill>
              </a:rPr>
              <a:t>/p-819531878.html</a:t>
            </a:r>
            <a:endParaRPr kumimoji="1" lang="zh-CN" altLang="en-US" dirty="0">
              <a:solidFill>
                <a:schemeClr val="bg1"/>
              </a:solidFill>
            </a:endParaRPr>
          </a:p>
        </p:txBody>
      </p:sp>
      <p:sp>
        <p:nvSpPr>
          <p:cNvPr id="2" name="矩形 1"/>
          <p:cNvSpPr/>
          <p:nvPr/>
        </p:nvSpPr>
        <p:spPr>
          <a:xfrm>
            <a:off x="812089" y="2173505"/>
            <a:ext cx="10022066" cy="830997"/>
          </a:xfrm>
          <a:prstGeom prst="rect">
            <a:avLst/>
          </a:prstGeom>
        </p:spPr>
        <p:txBody>
          <a:bodyPr wrap="square">
            <a:spAutoFit/>
          </a:bodyPr>
          <a:lstStyle/>
          <a:p>
            <a:r>
              <a:rPr lang="zh-CN" altLang="en-US" sz="2400" dirty="0">
                <a:solidFill>
                  <a:schemeClr val="bg1"/>
                </a:solidFill>
              </a:rPr>
              <a:t>实验</a:t>
            </a:r>
            <a:r>
              <a:rPr lang="en-US" altLang="zh-CN" sz="2400" dirty="0">
                <a:solidFill>
                  <a:schemeClr val="bg1"/>
                </a:solidFill>
              </a:rPr>
              <a:t>1</a:t>
            </a:r>
            <a:r>
              <a:rPr lang="zh-CN" altLang="en-US" sz="2400" dirty="0">
                <a:solidFill>
                  <a:schemeClr val="bg1"/>
                </a:solidFill>
              </a:rPr>
              <a:t>里有</a:t>
            </a:r>
            <a:r>
              <a:rPr lang="en-US" altLang="zh-CN" sz="2400" dirty="0">
                <a:solidFill>
                  <a:schemeClr val="bg1"/>
                </a:solidFill>
              </a:rPr>
              <a:t>53%</a:t>
            </a:r>
            <a:r>
              <a:rPr lang="zh-CN" altLang="en-US" sz="2400" dirty="0">
                <a:solidFill>
                  <a:schemeClr val="bg1"/>
                </a:solidFill>
              </a:rPr>
              <a:t>的人认为</a:t>
            </a:r>
            <a:r>
              <a:rPr lang="en-US" altLang="zh-CN" sz="2400" dirty="0">
                <a:solidFill>
                  <a:schemeClr val="bg1"/>
                </a:solidFill>
              </a:rPr>
              <a:t>CAN</a:t>
            </a:r>
            <a:r>
              <a:rPr lang="zh-CN" altLang="en-US" sz="2400" dirty="0">
                <a:solidFill>
                  <a:schemeClr val="bg1"/>
                </a:solidFill>
              </a:rPr>
              <a:t>的图像是来自人类的，认为</a:t>
            </a:r>
            <a:r>
              <a:rPr lang="en-US" altLang="zh-CN" sz="2400" dirty="0">
                <a:solidFill>
                  <a:schemeClr val="bg1"/>
                </a:solidFill>
              </a:rPr>
              <a:t>DCGAN 64x64</a:t>
            </a:r>
            <a:r>
              <a:rPr lang="zh-CN" altLang="en-US" sz="2400" dirty="0">
                <a:solidFill>
                  <a:schemeClr val="bg1"/>
                </a:solidFill>
              </a:rPr>
              <a:t>的图像来自人的有</a:t>
            </a:r>
            <a:r>
              <a:rPr lang="en-US" altLang="zh-CN" sz="2400" dirty="0">
                <a:solidFill>
                  <a:schemeClr val="bg1"/>
                </a:solidFill>
              </a:rPr>
              <a:t>35%</a:t>
            </a:r>
            <a:r>
              <a:rPr lang="zh-CN" altLang="en-US" sz="2400" dirty="0">
                <a:solidFill>
                  <a:schemeClr val="bg1"/>
                </a:solidFill>
              </a:rPr>
              <a:t>； </a:t>
            </a:r>
            <a:endParaRPr lang="zh-CN" altLang="en-US" sz="2400" dirty="0">
              <a:solidFill>
                <a:schemeClr val="bg1"/>
              </a:solidFill>
              <a:effectLst/>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700" y="4421796"/>
            <a:ext cx="8940800" cy="1676400"/>
          </a:xfrm>
          <a:prstGeom prst="rect">
            <a:avLst/>
          </a:prstGeom>
        </p:spPr>
      </p:pic>
      <p:sp>
        <p:nvSpPr>
          <p:cNvPr id="8" name="矩形 7"/>
          <p:cNvSpPr/>
          <p:nvPr/>
        </p:nvSpPr>
        <p:spPr>
          <a:xfrm>
            <a:off x="822325" y="3174429"/>
            <a:ext cx="9827745" cy="830997"/>
          </a:xfrm>
          <a:prstGeom prst="rect">
            <a:avLst/>
          </a:prstGeom>
        </p:spPr>
        <p:txBody>
          <a:bodyPr wrap="square">
            <a:spAutoFit/>
          </a:bodyPr>
          <a:lstStyle/>
          <a:p>
            <a:r>
              <a:rPr lang="zh-CN" altLang="en-US" sz="2400" dirty="0" smtClean="0">
                <a:solidFill>
                  <a:schemeClr val="bg1"/>
                </a:solidFill>
                <a:latin typeface="microsoft yahei" charset="0"/>
              </a:rPr>
              <a:t>实验</a:t>
            </a:r>
            <a:r>
              <a:rPr lang="en-US" altLang="zh-CN" sz="2400" dirty="0" smtClean="0">
                <a:solidFill>
                  <a:schemeClr val="bg1"/>
                </a:solidFill>
                <a:latin typeface="+mn-lt"/>
              </a:rPr>
              <a:t>2</a:t>
            </a:r>
            <a:r>
              <a:rPr lang="zh-CN" altLang="en-US" sz="2400" dirty="0" smtClean="0">
                <a:solidFill>
                  <a:schemeClr val="bg1"/>
                </a:solidFill>
                <a:latin typeface="microsoft yahei" charset="0"/>
              </a:rPr>
              <a:t>的</a:t>
            </a:r>
            <a:r>
              <a:rPr lang="zh-CN" altLang="en-US" sz="2400" dirty="0">
                <a:solidFill>
                  <a:schemeClr val="bg1"/>
                </a:solidFill>
                <a:latin typeface="microsoft yahei" charset="0"/>
              </a:rPr>
              <a:t>结果数据，先让人类评价者从几个角度评价作品，再判断是否是人类创作的。认为图像是人类创作的评价者比例</a:t>
            </a:r>
            <a:r>
              <a:rPr lang="zh-CN" altLang="en-US" sz="2400" dirty="0" smtClean="0">
                <a:solidFill>
                  <a:schemeClr val="bg1"/>
                </a:solidFill>
                <a:latin typeface="microsoft yahei" charset="0"/>
              </a:rPr>
              <a:t>为</a:t>
            </a:r>
            <a:r>
              <a:rPr lang="en-US" altLang="zh-CN" sz="2400" dirty="0" smtClean="0">
                <a:solidFill>
                  <a:schemeClr val="bg1"/>
                </a:solidFill>
                <a:latin typeface="+mn-lt"/>
              </a:rPr>
              <a:t>Q6</a:t>
            </a:r>
            <a:r>
              <a:rPr lang="zh-CN" altLang="en-US" sz="2400" dirty="0" smtClean="0">
                <a:solidFill>
                  <a:schemeClr val="bg1"/>
                </a:solidFill>
                <a:latin typeface="+mn-lt"/>
              </a:rPr>
              <a:t>。</a:t>
            </a:r>
            <a:endParaRPr lang="en-US" altLang="zh-CN" sz="2400" dirty="0">
              <a:solidFill>
                <a:schemeClr val="bg1"/>
              </a:solidFill>
              <a:latin typeface="microsoft yahei" charset="0"/>
            </a:endParaRPr>
          </a:p>
        </p:txBody>
      </p:sp>
      <p:sp>
        <p:nvSpPr>
          <p:cNvPr id="9" name="矩形 8"/>
          <p:cNvSpPr/>
          <p:nvPr/>
        </p:nvSpPr>
        <p:spPr>
          <a:xfrm>
            <a:off x="812089" y="810571"/>
            <a:ext cx="10022065" cy="1200329"/>
          </a:xfrm>
          <a:prstGeom prst="rect">
            <a:avLst/>
          </a:prstGeom>
        </p:spPr>
        <p:txBody>
          <a:bodyPr wrap="square">
            <a:spAutoFit/>
          </a:bodyPr>
          <a:lstStyle/>
          <a:p>
            <a:r>
              <a:rPr lang="zh-CN" altLang="en-US" sz="2400" dirty="0">
                <a:solidFill>
                  <a:schemeClr val="bg1"/>
                </a:solidFill>
                <a:latin typeface="microsoft yahei" charset="0"/>
              </a:rPr>
              <a:t>来自抽象印象派艺术家的作品、选自巴塞尔艺术展的作品、</a:t>
            </a:r>
            <a:r>
              <a:rPr lang="en-US" altLang="zh-CN" sz="2400" dirty="0">
                <a:solidFill>
                  <a:schemeClr val="bg1"/>
                </a:solidFill>
                <a:latin typeface="microsoft yahei" charset="0"/>
              </a:rPr>
              <a:t>CAN</a:t>
            </a:r>
            <a:r>
              <a:rPr lang="zh-CN" altLang="en-US" sz="2400" dirty="0">
                <a:solidFill>
                  <a:schemeClr val="bg1"/>
                </a:solidFill>
                <a:latin typeface="microsoft yahei" charset="0"/>
              </a:rPr>
              <a:t>生成的图像、</a:t>
            </a:r>
            <a:r>
              <a:rPr lang="en-US" altLang="zh-CN" sz="2400" dirty="0">
                <a:solidFill>
                  <a:schemeClr val="bg1"/>
                </a:solidFill>
                <a:latin typeface="microsoft yahei" charset="0"/>
              </a:rPr>
              <a:t>DCGAN</a:t>
            </a:r>
            <a:r>
              <a:rPr lang="zh-CN" altLang="en-US" sz="2400" dirty="0">
                <a:solidFill>
                  <a:schemeClr val="bg1"/>
                </a:solidFill>
                <a:latin typeface="microsoft yahei" charset="0"/>
              </a:rPr>
              <a:t>生成的图像，一共</a:t>
            </a:r>
            <a:r>
              <a:rPr lang="en-US" altLang="zh-CN" sz="2400" dirty="0">
                <a:solidFill>
                  <a:schemeClr val="bg1"/>
                </a:solidFill>
                <a:latin typeface="microsoft yahei" charset="0"/>
              </a:rPr>
              <a:t>4</a:t>
            </a:r>
            <a:r>
              <a:rPr lang="zh-CN" altLang="en-US" sz="2400" dirty="0">
                <a:solidFill>
                  <a:schemeClr val="bg1"/>
                </a:solidFill>
                <a:latin typeface="microsoft yahei" charset="0"/>
              </a:rPr>
              <a:t>组作品，由普通人判断这些作品来自人还是电脑，并给作品打分。</a:t>
            </a:r>
            <a:endParaRPr lang="zh-CN" altLang="en-US" sz="2400" dirty="0">
              <a:solidFill>
                <a:schemeClr val="bg1"/>
              </a:solidFill>
            </a:endParaRPr>
          </a:p>
        </p:txBody>
      </p:sp>
    </p:spTree>
    <p:extLst>
      <p:ext uri="{BB962C8B-B14F-4D97-AF65-F5344CB8AC3E}">
        <p14:creationId xmlns:p14="http://schemas.microsoft.com/office/powerpoint/2010/main" val="1501337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1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1" name="矩形 10"/>
          <p:cNvSpPr/>
          <p:nvPr/>
        </p:nvSpPr>
        <p:spPr>
          <a:xfrm>
            <a:off x="822325" y="1095901"/>
            <a:ext cx="10242549" cy="830997"/>
          </a:xfrm>
          <a:prstGeom prst="rect">
            <a:avLst/>
          </a:prstGeom>
        </p:spPr>
        <p:txBody>
          <a:bodyPr wrap="square">
            <a:spAutoFit/>
          </a:bodyPr>
          <a:lstStyle/>
          <a:p>
            <a:r>
              <a:rPr lang="zh-CN" altLang="en-US" sz="2400" b="1" dirty="0">
                <a:solidFill>
                  <a:schemeClr val="bg1"/>
                </a:solidFill>
                <a:latin typeface="microsoft yahei" charset="0"/>
              </a:rPr>
              <a:t>实验</a:t>
            </a:r>
            <a:r>
              <a:rPr lang="en-US" altLang="zh-CN" sz="2400" b="1" dirty="0">
                <a:solidFill>
                  <a:schemeClr val="bg1"/>
                </a:solidFill>
                <a:latin typeface="microsoft yahei" charset="0"/>
              </a:rPr>
              <a:t>3</a:t>
            </a:r>
            <a:r>
              <a:rPr lang="zh-CN" altLang="en-US" sz="2400" dirty="0">
                <a:solidFill>
                  <a:schemeClr val="bg1"/>
                </a:solidFill>
                <a:latin typeface="microsoft yahei" charset="0"/>
              </a:rPr>
              <a:t>：让人类评价者从用心程度、视觉结构、互动性、启发性几个角度给作品评分，结果</a:t>
            </a:r>
            <a:r>
              <a:rPr lang="en-US" altLang="zh-CN" sz="2400" b="1" dirty="0">
                <a:solidFill>
                  <a:schemeClr val="bg1"/>
                </a:solidFill>
                <a:latin typeface="microsoft yahei" charset="0"/>
              </a:rPr>
              <a:t>CAN</a:t>
            </a:r>
            <a:r>
              <a:rPr lang="zh-CN" altLang="en-US" sz="2400" b="1" dirty="0">
                <a:solidFill>
                  <a:schemeClr val="bg1"/>
                </a:solidFill>
                <a:latin typeface="microsoft yahei" charset="0"/>
              </a:rPr>
              <a:t>全部得分最高</a:t>
            </a:r>
            <a:r>
              <a:rPr lang="zh-CN" altLang="en-US" sz="2400" dirty="0">
                <a:solidFill>
                  <a:schemeClr val="bg1"/>
                </a:solidFill>
                <a:latin typeface="microsoft yahei" charset="0"/>
              </a:rPr>
              <a:t>。</a:t>
            </a:r>
            <a:endParaRPr lang="zh-CN" altLang="en-US" sz="2400" dirty="0">
              <a:solidFill>
                <a:schemeClr val="bg1"/>
              </a:solidFill>
            </a:endParaRPr>
          </a:p>
        </p:txBody>
      </p:sp>
      <p:pic>
        <p:nvPicPr>
          <p:cNvPr id="13" name="图片 12"/>
          <p:cNvPicPr>
            <a:picLocks noChangeAspect="1"/>
          </p:cNvPicPr>
          <p:nvPr/>
        </p:nvPicPr>
        <p:blipFill>
          <a:blip r:embed="rId3"/>
          <a:stretch>
            <a:fillRect/>
          </a:stretch>
        </p:blipFill>
        <p:spPr>
          <a:xfrm>
            <a:off x="1851539" y="2190073"/>
            <a:ext cx="8293100" cy="1968500"/>
          </a:xfrm>
          <a:prstGeom prst="rect">
            <a:avLst/>
          </a:prstGeom>
        </p:spPr>
      </p:pic>
      <p:sp>
        <p:nvSpPr>
          <p:cNvPr id="14" name="矩形 13"/>
          <p:cNvSpPr/>
          <p:nvPr/>
        </p:nvSpPr>
        <p:spPr>
          <a:xfrm>
            <a:off x="822325" y="4428143"/>
            <a:ext cx="10242549" cy="1569660"/>
          </a:xfrm>
          <a:prstGeom prst="rect">
            <a:avLst/>
          </a:prstGeom>
        </p:spPr>
        <p:txBody>
          <a:bodyPr wrap="square">
            <a:spAutoFit/>
          </a:bodyPr>
          <a:lstStyle/>
          <a:p>
            <a:r>
              <a:rPr lang="zh-CN" altLang="en-US" sz="2400" b="1" dirty="0">
                <a:solidFill>
                  <a:schemeClr val="bg1"/>
                </a:solidFill>
                <a:latin typeface="microsoft yahei" charset="0"/>
              </a:rPr>
              <a:t>实验</a:t>
            </a:r>
            <a:r>
              <a:rPr lang="en-US" altLang="zh-CN" sz="2400" b="1" dirty="0">
                <a:solidFill>
                  <a:schemeClr val="bg1"/>
                </a:solidFill>
                <a:latin typeface="microsoft yahei" charset="0"/>
              </a:rPr>
              <a:t>4</a:t>
            </a:r>
            <a:r>
              <a:rPr lang="zh-CN" altLang="en-US" sz="2400" dirty="0">
                <a:solidFill>
                  <a:schemeClr val="bg1"/>
                </a:solidFill>
                <a:latin typeface="microsoft yahei" charset="0"/>
              </a:rPr>
              <a:t>：为了确认</a:t>
            </a:r>
            <a:r>
              <a:rPr lang="en-US" altLang="zh-CN" sz="2400" dirty="0">
                <a:solidFill>
                  <a:schemeClr val="bg1"/>
                </a:solidFill>
                <a:latin typeface="microsoft yahei" charset="0"/>
              </a:rPr>
              <a:t>CAN</a:t>
            </a:r>
            <a:r>
              <a:rPr lang="zh-CN" altLang="en-US" sz="2400" dirty="0">
                <a:solidFill>
                  <a:schemeClr val="bg1"/>
                </a:solidFill>
                <a:latin typeface="microsoft yahei" charset="0"/>
              </a:rPr>
              <a:t>和</a:t>
            </a:r>
            <a:r>
              <a:rPr lang="en-US" altLang="zh-CN" sz="2400" dirty="0" err="1">
                <a:solidFill>
                  <a:schemeClr val="bg1"/>
                </a:solidFill>
                <a:latin typeface="microsoft yahei" charset="0"/>
              </a:rPr>
              <a:t>scCAN</a:t>
            </a:r>
            <a:r>
              <a:rPr lang="zh-CN" altLang="en-US" sz="2400" dirty="0">
                <a:solidFill>
                  <a:schemeClr val="bg1"/>
                </a:solidFill>
                <a:latin typeface="microsoft yahei" charset="0"/>
              </a:rPr>
              <a:t>之间新颖性和美学表现的高低，请了一群艺术史学生对随机选出的</a:t>
            </a:r>
            <a:r>
              <a:rPr lang="en-US" altLang="zh-CN" sz="2400" dirty="0">
                <a:solidFill>
                  <a:schemeClr val="bg1"/>
                </a:solidFill>
                <a:latin typeface="microsoft yahei" charset="0"/>
              </a:rPr>
              <a:t>CAN</a:t>
            </a:r>
            <a:r>
              <a:rPr lang="zh-CN" altLang="en-US" sz="2400" dirty="0">
                <a:solidFill>
                  <a:schemeClr val="bg1"/>
                </a:solidFill>
                <a:latin typeface="microsoft yahei" charset="0"/>
              </a:rPr>
              <a:t>和</a:t>
            </a:r>
            <a:r>
              <a:rPr lang="en-US" altLang="zh-CN" sz="2400" dirty="0" err="1">
                <a:solidFill>
                  <a:schemeClr val="bg1"/>
                </a:solidFill>
                <a:latin typeface="microsoft yahei" charset="0"/>
              </a:rPr>
              <a:t>scCAN</a:t>
            </a:r>
            <a:r>
              <a:rPr lang="zh-CN" altLang="en-US" sz="2400" dirty="0">
                <a:solidFill>
                  <a:schemeClr val="bg1"/>
                </a:solidFill>
                <a:latin typeface="microsoft yahei" charset="0"/>
              </a:rPr>
              <a:t>图像进行评价。认为</a:t>
            </a:r>
            <a:r>
              <a:rPr lang="en-US" altLang="zh-CN" sz="2400" dirty="0">
                <a:solidFill>
                  <a:schemeClr val="bg1"/>
                </a:solidFill>
                <a:latin typeface="microsoft yahei" charset="0"/>
              </a:rPr>
              <a:t>CAN</a:t>
            </a:r>
            <a:r>
              <a:rPr lang="zh-CN" altLang="en-US" sz="2400" dirty="0">
                <a:solidFill>
                  <a:schemeClr val="bg1"/>
                </a:solidFill>
                <a:latin typeface="microsoft yahei" charset="0"/>
              </a:rPr>
              <a:t>的图像更新颖的比例为</a:t>
            </a:r>
            <a:r>
              <a:rPr lang="en-US" altLang="zh-CN" sz="2400" dirty="0">
                <a:solidFill>
                  <a:schemeClr val="bg1"/>
                </a:solidFill>
                <a:latin typeface="microsoft yahei" charset="0"/>
              </a:rPr>
              <a:t>59.47%</a:t>
            </a:r>
            <a:r>
              <a:rPr lang="zh-CN" altLang="en-US" sz="2400" dirty="0">
                <a:solidFill>
                  <a:schemeClr val="bg1"/>
                </a:solidFill>
                <a:latin typeface="microsoft yahei" charset="0"/>
              </a:rPr>
              <a:t>，认为</a:t>
            </a:r>
            <a:r>
              <a:rPr lang="en-US" altLang="zh-CN" sz="2400" dirty="0">
                <a:solidFill>
                  <a:schemeClr val="bg1"/>
                </a:solidFill>
                <a:latin typeface="microsoft yahei" charset="0"/>
              </a:rPr>
              <a:t>CAN</a:t>
            </a:r>
            <a:r>
              <a:rPr lang="zh-CN" altLang="en-US" sz="2400" dirty="0">
                <a:solidFill>
                  <a:schemeClr val="bg1"/>
                </a:solidFill>
                <a:latin typeface="microsoft yahei" charset="0"/>
              </a:rPr>
              <a:t>的图像更加有美学吸引力的比例为</a:t>
            </a:r>
            <a:r>
              <a:rPr lang="en-US" altLang="zh-CN" sz="2400" dirty="0">
                <a:solidFill>
                  <a:schemeClr val="bg1"/>
                </a:solidFill>
                <a:latin typeface="microsoft yahei" charset="0"/>
              </a:rPr>
              <a:t>60%</a:t>
            </a:r>
            <a:r>
              <a:rPr lang="zh-CN" altLang="en-US" sz="2400" dirty="0">
                <a:solidFill>
                  <a:schemeClr val="bg1"/>
                </a:solidFill>
                <a:latin typeface="microsoft yahei" charset="0"/>
              </a:rPr>
              <a:t>，确实有显著区别。</a:t>
            </a:r>
            <a:endParaRPr lang="zh-CN" altLang="en-US" sz="2400" dirty="0">
              <a:solidFill>
                <a:schemeClr val="bg1"/>
              </a:solidFill>
            </a:endParaRPr>
          </a:p>
        </p:txBody>
      </p:sp>
    </p:spTree>
    <p:extLst>
      <p:ext uri="{BB962C8B-B14F-4D97-AF65-F5344CB8AC3E}">
        <p14:creationId xmlns:p14="http://schemas.microsoft.com/office/powerpoint/2010/main" val="49481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40726"/>
            <a:ext cx="5322164" cy="4121972"/>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159" y="1963132"/>
            <a:ext cx="6653841" cy="2708985"/>
          </a:xfrm>
          <a:prstGeom prst="rect">
            <a:avLst/>
          </a:prstGeom>
        </p:spPr>
      </p:pic>
      <p:sp>
        <p:nvSpPr>
          <p:cNvPr id="15" name="文本框 14"/>
          <p:cNvSpPr txBox="1"/>
          <p:nvPr/>
        </p:nvSpPr>
        <p:spPr>
          <a:xfrm>
            <a:off x="2205318" y="1308847"/>
            <a:ext cx="800219" cy="461665"/>
          </a:xfrm>
          <a:prstGeom prst="rect">
            <a:avLst/>
          </a:prstGeom>
          <a:noFill/>
        </p:spPr>
        <p:txBody>
          <a:bodyPr wrap="none" rtlCol="0">
            <a:spAutoFit/>
          </a:bodyPr>
          <a:lstStyle/>
          <a:p>
            <a:r>
              <a:rPr kumimoji="1" lang="zh-CN" altLang="en-US" sz="2400" dirty="0" smtClean="0">
                <a:solidFill>
                  <a:schemeClr val="bg1"/>
                </a:solidFill>
              </a:rPr>
              <a:t>画稿</a:t>
            </a:r>
            <a:endParaRPr kumimoji="1" lang="zh-CN" altLang="en-US" sz="2400" dirty="0">
              <a:solidFill>
                <a:schemeClr val="bg1"/>
              </a:solidFill>
            </a:endParaRPr>
          </a:p>
        </p:txBody>
      </p:sp>
      <p:sp>
        <p:nvSpPr>
          <p:cNvPr id="16" name="文本框 15"/>
          <p:cNvSpPr txBox="1"/>
          <p:nvPr/>
        </p:nvSpPr>
        <p:spPr>
          <a:xfrm>
            <a:off x="8003304" y="1306446"/>
            <a:ext cx="1723549" cy="461665"/>
          </a:xfrm>
          <a:prstGeom prst="rect">
            <a:avLst/>
          </a:prstGeom>
          <a:noFill/>
        </p:spPr>
        <p:txBody>
          <a:bodyPr wrap="none" rtlCol="0">
            <a:spAutoFit/>
          </a:bodyPr>
          <a:lstStyle/>
          <a:p>
            <a:r>
              <a:rPr kumimoji="1" lang="zh-CN" altLang="en-US" sz="2400" dirty="0" smtClean="0">
                <a:solidFill>
                  <a:schemeClr val="bg1"/>
                </a:solidFill>
              </a:rPr>
              <a:t>诗集出版物</a:t>
            </a:r>
            <a:endParaRPr kumimoji="1" lang="zh-CN" altLang="en-US" sz="2400" dirty="0">
              <a:solidFill>
                <a:schemeClr val="bg1"/>
              </a:solidFill>
            </a:endParaRPr>
          </a:p>
        </p:txBody>
      </p:sp>
      <p:sp>
        <p:nvSpPr>
          <p:cNvPr id="17" name="文本框 16"/>
          <p:cNvSpPr txBox="1"/>
          <p:nvPr/>
        </p:nvSpPr>
        <p:spPr>
          <a:xfrm>
            <a:off x="5538159" y="4922046"/>
            <a:ext cx="6474547" cy="1938992"/>
          </a:xfrm>
          <a:prstGeom prst="rect">
            <a:avLst/>
          </a:prstGeom>
          <a:noFill/>
        </p:spPr>
        <p:txBody>
          <a:bodyPr wrap="square" rtlCol="0">
            <a:spAutoFit/>
          </a:bodyPr>
          <a:lstStyle/>
          <a:p>
            <a:pPr algn="ctr"/>
            <a:r>
              <a:rPr kumimoji="1" lang="zh-CN" altLang="en-US" sz="2400" dirty="0" smtClean="0">
                <a:solidFill>
                  <a:schemeClr val="bg1"/>
                </a:solidFill>
              </a:rPr>
              <a:t>音乐收费</a:t>
            </a:r>
          </a:p>
          <a:p>
            <a:r>
              <a:rPr lang="zh-CN" altLang="en-US" sz="2400" dirty="0">
                <a:solidFill>
                  <a:schemeClr val="bg1"/>
                </a:solidFill>
              </a:rPr>
              <a:t>根据用户类型和音乐用途，</a:t>
            </a:r>
            <a:r>
              <a:rPr lang="en-US" altLang="zh-CN" sz="2400" dirty="0" err="1">
                <a:solidFill>
                  <a:schemeClr val="bg1"/>
                </a:solidFill>
              </a:rPr>
              <a:t>jukedeck</a:t>
            </a:r>
            <a:r>
              <a:rPr lang="zh-CN" altLang="en-US" sz="2400" dirty="0">
                <a:solidFill>
                  <a:schemeClr val="bg1"/>
                </a:solidFill>
              </a:rPr>
              <a:t>平台将人工智能创作的曲子的定价分为了</a:t>
            </a:r>
            <a:r>
              <a:rPr lang="en-US" altLang="zh-CN" sz="2400" dirty="0">
                <a:solidFill>
                  <a:schemeClr val="bg1"/>
                </a:solidFill>
              </a:rPr>
              <a:t>0.99</a:t>
            </a:r>
            <a:r>
              <a:rPr lang="zh-CN" altLang="en-US" sz="2400" dirty="0">
                <a:solidFill>
                  <a:schemeClr val="bg1"/>
                </a:solidFill>
              </a:rPr>
              <a:t>美元，</a:t>
            </a:r>
            <a:r>
              <a:rPr lang="en-US" altLang="zh-CN" sz="2400" dirty="0">
                <a:solidFill>
                  <a:schemeClr val="bg1"/>
                </a:solidFill>
              </a:rPr>
              <a:t>21.99</a:t>
            </a:r>
            <a:r>
              <a:rPr lang="zh-CN" altLang="en-US" sz="2400" dirty="0">
                <a:solidFill>
                  <a:schemeClr val="bg1"/>
                </a:solidFill>
              </a:rPr>
              <a:t>美元和</a:t>
            </a:r>
            <a:r>
              <a:rPr lang="en-US" altLang="zh-CN" sz="2400" dirty="0">
                <a:solidFill>
                  <a:schemeClr val="bg1"/>
                </a:solidFill>
              </a:rPr>
              <a:t>199</a:t>
            </a:r>
            <a:r>
              <a:rPr lang="zh-CN" altLang="en-US" sz="2400" dirty="0">
                <a:solidFill>
                  <a:schemeClr val="bg1"/>
                </a:solidFill>
              </a:rPr>
              <a:t>美元三档。</a:t>
            </a:r>
          </a:p>
          <a:p>
            <a:endParaRPr kumimoji="1" lang="zh-CN" altLang="en-US" sz="2400" dirty="0">
              <a:solidFill>
                <a:schemeClr val="bg1"/>
              </a:solidFill>
            </a:endParaRPr>
          </a:p>
        </p:txBody>
      </p:sp>
    </p:spTree>
    <p:extLst>
      <p:ext uri="{BB962C8B-B14F-4D97-AF65-F5344CB8AC3E}">
        <p14:creationId xmlns:p14="http://schemas.microsoft.com/office/powerpoint/2010/main" val="916717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pic>
        <p:nvPicPr>
          <p:cNvPr id="17" name="图片 16"/>
          <p:cNvPicPr>
            <a:picLocks noChangeAspect="1"/>
          </p:cNvPicPr>
          <p:nvPr/>
        </p:nvPicPr>
        <p:blipFill>
          <a:blip r:embed="rId4"/>
          <a:stretch>
            <a:fillRect/>
          </a:stretch>
        </p:blipFill>
        <p:spPr>
          <a:xfrm>
            <a:off x="1671918" y="2243418"/>
            <a:ext cx="8382000" cy="3733800"/>
          </a:xfrm>
          <a:prstGeom prst="rect">
            <a:avLst/>
          </a:prstGeom>
        </p:spPr>
      </p:pic>
      <p:sp>
        <p:nvSpPr>
          <p:cNvPr id="18" name="矩形 17"/>
          <p:cNvSpPr/>
          <p:nvPr/>
        </p:nvSpPr>
        <p:spPr>
          <a:xfrm>
            <a:off x="4012195" y="1315967"/>
            <a:ext cx="3877985" cy="461665"/>
          </a:xfrm>
          <a:prstGeom prst="rect">
            <a:avLst/>
          </a:prstGeom>
        </p:spPr>
        <p:txBody>
          <a:bodyPr wrap="none">
            <a:spAutoFit/>
          </a:bodyPr>
          <a:lstStyle/>
          <a:p>
            <a:r>
              <a:rPr lang="zh-CN" altLang="en-US" sz="2400" dirty="0">
                <a:solidFill>
                  <a:schemeClr val="bg1"/>
                </a:solidFill>
              </a:rPr>
              <a:t>可计算的自动排版框架原型</a:t>
            </a:r>
          </a:p>
        </p:txBody>
      </p:sp>
    </p:spTree>
    <p:extLst>
      <p:ext uri="{BB962C8B-B14F-4D97-AF65-F5344CB8AC3E}">
        <p14:creationId xmlns:p14="http://schemas.microsoft.com/office/powerpoint/2010/main" val="1324634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pic>
        <p:nvPicPr>
          <p:cNvPr id="13" name="图片 12"/>
          <p:cNvPicPr>
            <a:picLocks noChangeAspect="1"/>
          </p:cNvPicPr>
          <p:nvPr/>
        </p:nvPicPr>
        <p:blipFill>
          <a:blip r:embed="rId4"/>
          <a:stretch>
            <a:fillRect/>
          </a:stretch>
        </p:blipFill>
        <p:spPr>
          <a:xfrm>
            <a:off x="1298668" y="1702857"/>
            <a:ext cx="9594663" cy="4412876"/>
          </a:xfrm>
          <a:prstGeom prst="rect">
            <a:avLst/>
          </a:prstGeom>
        </p:spPr>
      </p:pic>
      <p:sp>
        <p:nvSpPr>
          <p:cNvPr id="19" name="矩形 18"/>
          <p:cNvSpPr/>
          <p:nvPr/>
        </p:nvSpPr>
        <p:spPr>
          <a:xfrm>
            <a:off x="4472116" y="1095901"/>
            <a:ext cx="3262432" cy="461665"/>
          </a:xfrm>
          <a:prstGeom prst="rect">
            <a:avLst/>
          </a:prstGeom>
        </p:spPr>
        <p:txBody>
          <a:bodyPr wrap="none">
            <a:spAutoFit/>
          </a:bodyPr>
          <a:lstStyle/>
          <a:p>
            <a:r>
              <a:rPr lang="zh-CN" altLang="en-US" sz="2400" dirty="0">
                <a:solidFill>
                  <a:schemeClr val="bg1"/>
                </a:solidFill>
              </a:rPr>
              <a:t>语忆网络文学分析引擎</a:t>
            </a:r>
            <a:endParaRPr lang="zh-CN" altLang="en-US" sz="2400" dirty="0">
              <a:solidFill>
                <a:schemeClr val="bg1"/>
              </a:solidFill>
              <a:effectLst/>
            </a:endParaRPr>
          </a:p>
        </p:txBody>
      </p:sp>
    </p:spTree>
    <p:extLst>
      <p:ext uri="{BB962C8B-B14F-4D97-AF65-F5344CB8AC3E}">
        <p14:creationId xmlns:p14="http://schemas.microsoft.com/office/powerpoint/2010/main" val="15745232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1071</TotalTime>
  <Words>860</Words>
  <Application>Microsoft Office PowerPoint</Application>
  <PresentationFormat>宽屏</PresentationFormat>
  <Paragraphs>45</Paragraphs>
  <Slides>9</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Billboard</vt:lpstr>
      <vt:lpstr>microsoft yahei</vt:lpstr>
      <vt:lpstr>宋体</vt:lpstr>
      <vt:lpstr>微软雅黑</vt:lpstr>
      <vt:lpstr>张海山锐谐体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peng</dc:creator>
  <cp:lastModifiedBy>冉瑶</cp:lastModifiedBy>
  <cp:revision>67</cp:revision>
  <dcterms:created xsi:type="dcterms:W3CDTF">2017-11-03T01:45:03Z</dcterms:created>
  <dcterms:modified xsi:type="dcterms:W3CDTF">2017-12-08T01:03:29Z</dcterms:modified>
</cp:coreProperties>
</file>